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12192000"/>
  <p:embeddedFontLst>
    <p:embeddedFont>
      <p:font typeface="阿里妈妈刀隶体" panose="020B0604020202020204" charset="-12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思源宋体" panose="020B0604020202020204" charset="-128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8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4610"/>
  </p:normalViewPr>
  <p:slideViewPr>
    <p:cSldViewPr snapToGrid="0" snapToObjects="1">
      <p:cViewPr>
        <p:scale>
          <a:sx n="80" d="100"/>
          <a:sy n="80" d="100"/>
        </p:scale>
        <p:origin x="174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7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zdravrussia.ru/51a6c16b71b7ee4bc918aa6ed1ec3fd26409ea2f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3893" b="389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A1A">
                  <a:alpha val="90000"/>
                </a:srgbClr>
              </a:gs>
              <a:gs pos="50000">
                <a:srgbClr val="2C2C2C">
                  <a:alpha val="80000"/>
                </a:srgbClr>
              </a:gs>
              <a:gs pos="100000">
                <a:srgbClr val="1A1A1A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90525" y="947737"/>
            <a:ext cx="3286125" cy="409575"/>
          </a:xfrm>
          <a:custGeom>
            <a:avLst/>
            <a:gdLst/>
            <a:ahLst/>
            <a:cxnLst/>
            <a:rect l="l" t="t" r="r" b="b"/>
            <a:pathLst>
              <a:path w="3286125" h="409575">
                <a:moveTo>
                  <a:pt x="0" y="0"/>
                </a:moveTo>
                <a:lnTo>
                  <a:pt x="3286125" y="0"/>
                </a:lnTo>
                <a:lnTo>
                  <a:pt x="3286125" y="409575"/>
                </a:lnTo>
                <a:lnTo>
                  <a:pt x="0" y="409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9A9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8650" y="1081088"/>
            <a:ext cx="28872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XVIII ВЕК • ПЕТРОВСКАЯ ЭПОХА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900238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Реформы Петра 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в отношении городов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919537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262438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Форма и содержание городских преобразований: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двойственный характер модернизации России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546258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9A962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02444" y="559593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6458" y="32445"/>
                </a:moveTo>
                <a:cubicBezTo>
                  <a:pt x="119881" y="29728"/>
                  <a:pt x="122039" y="25524"/>
                  <a:pt x="122039" y="20836"/>
                </a:cubicBezTo>
                <a:cubicBezTo>
                  <a:pt x="122039" y="12613"/>
                  <a:pt x="115379" y="5953"/>
                  <a:pt x="107156" y="5953"/>
                </a:cubicBezTo>
                <a:cubicBezTo>
                  <a:pt x="98933" y="5953"/>
                  <a:pt x="92273" y="12613"/>
                  <a:pt x="92273" y="20836"/>
                </a:cubicBezTo>
                <a:cubicBezTo>
                  <a:pt x="92273" y="25524"/>
                  <a:pt x="94469" y="29728"/>
                  <a:pt x="97854" y="32445"/>
                </a:cubicBezTo>
                <a:lnTo>
                  <a:pt x="72405" y="72479"/>
                </a:lnTo>
                <a:cubicBezTo>
                  <a:pt x="68684" y="78321"/>
                  <a:pt x="60759" y="79772"/>
                  <a:pt x="55215" y="75605"/>
                </a:cubicBezTo>
                <a:lnTo>
                  <a:pt x="33077" y="59048"/>
                </a:lnTo>
                <a:cubicBezTo>
                  <a:pt x="34751" y="56666"/>
                  <a:pt x="35719" y="53727"/>
                  <a:pt x="35719" y="50602"/>
                </a:cubicBezTo>
                <a:cubicBezTo>
                  <a:pt x="35719" y="42379"/>
                  <a:pt x="29059" y="35719"/>
                  <a:pt x="20836" y="35719"/>
                </a:cubicBezTo>
                <a:cubicBezTo>
                  <a:pt x="12613" y="35719"/>
                  <a:pt x="5953" y="42379"/>
                  <a:pt x="5953" y="50602"/>
                </a:cubicBezTo>
                <a:cubicBezTo>
                  <a:pt x="5953" y="58713"/>
                  <a:pt x="12464" y="65336"/>
                  <a:pt x="20538" y="65484"/>
                </a:cubicBezTo>
                <a:lnTo>
                  <a:pt x="32668" y="146410"/>
                </a:lnTo>
                <a:cubicBezTo>
                  <a:pt x="34417" y="158055"/>
                  <a:pt x="44425" y="166688"/>
                  <a:pt x="56220" y="166688"/>
                </a:cubicBezTo>
                <a:lnTo>
                  <a:pt x="158093" y="166688"/>
                </a:lnTo>
                <a:cubicBezTo>
                  <a:pt x="169887" y="166688"/>
                  <a:pt x="179896" y="158055"/>
                  <a:pt x="181645" y="146410"/>
                </a:cubicBezTo>
                <a:lnTo>
                  <a:pt x="193774" y="65484"/>
                </a:lnTo>
                <a:cubicBezTo>
                  <a:pt x="201848" y="65336"/>
                  <a:pt x="208359" y="58713"/>
                  <a:pt x="208359" y="50602"/>
                </a:cubicBezTo>
                <a:cubicBezTo>
                  <a:pt x="208359" y="42379"/>
                  <a:pt x="201699" y="35719"/>
                  <a:pt x="193477" y="35719"/>
                </a:cubicBezTo>
                <a:cubicBezTo>
                  <a:pt x="185254" y="35719"/>
                  <a:pt x="178594" y="42379"/>
                  <a:pt x="178594" y="50602"/>
                </a:cubicBezTo>
                <a:cubicBezTo>
                  <a:pt x="178594" y="53727"/>
                  <a:pt x="179561" y="56666"/>
                  <a:pt x="181235" y="59048"/>
                </a:cubicBezTo>
                <a:lnTo>
                  <a:pt x="159134" y="75642"/>
                </a:lnTo>
                <a:cubicBezTo>
                  <a:pt x="153591" y="79809"/>
                  <a:pt x="145666" y="78358"/>
                  <a:pt x="141945" y="72517"/>
                </a:cubicBezTo>
                <a:lnTo>
                  <a:pt x="116458" y="32445"/>
                </a:ln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11" name="Text 8"/>
          <p:cNvSpPr/>
          <p:nvPr/>
        </p:nvSpPr>
        <p:spPr>
          <a:xfrm>
            <a:off x="952500" y="5481638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0E6">
                    <a:alpha val="6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Период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52500" y="5672138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1699</a:t>
            </a:r>
            <a:r>
              <a:rPr lang="ru-RU" sz="1200" dirty="0" smtClean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 - </a:t>
            </a:r>
            <a:r>
              <a:rPr lang="en-US" sz="1200" dirty="0" smtClean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1725 </a:t>
            </a:r>
            <a:r>
              <a:rPr lang="en-US" sz="1200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гг.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213967" y="546258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9A962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2347317" y="55959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8813" y="1898"/>
                </a:moveTo>
                <a:cubicBezTo>
                  <a:pt x="92720" y="-633"/>
                  <a:pt x="97780" y="-633"/>
                  <a:pt x="101687" y="1898"/>
                </a:cubicBezTo>
                <a:lnTo>
                  <a:pt x="185031" y="55476"/>
                </a:lnTo>
                <a:cubicBezTo>
                  <a:pt x="189458" y="58341"/>
                  <a:pt x="191505" y="63773"/>
                  <a:pt x="190016" y="68833"/>
                </a:cubicBezTo>
                <a:cubicBezTo>
                  <a:pt x="188528" y="73893"/>
                  <a:pt x="183877" y="77391"/>
                  <a:pt x="178594" y="77391"/>
                </a:cubicBezTo>
                <a:lnTo>
                  <a:pt x="166688" y="77391"/>
                </a:lnTo>
                <a:lnTo>
                  <a:pt x="166688" y="154781"/>
                </a:lnTo>
                <a:lnTo>
                  <a:pt x="185738" y="169069"/>
                </a:lnTo>
                <a:cubicBezTo>
                  <a:pt x="188751" y="171301"/>
                  <a:pt x="190500" y="174836"/>
                  <a:pt x="190500" y="178594"/>
                </a:cubicBezTo>
                <a:cubicBezTo>
                  <a:pt x="190500" y="185179"/>
                  <a:pt x="185179" y="190500"/>
                  <a:pt x="178594" y="190500"/>
                </a:cubicBezTo>
                <a:lnTo>
                  <a:pt x="11906" y="190500"/>
                </a:lnTo>
                <a:cubicBezTo>
                  <a:pt x="5321" y="190500"/>
                  <a:pt x="0" y="185179"/>
                  <a:pt x="0" y="178594"/>
                </a:cubicBezTo>
                <a:cubicBezTo>
                  <a:pt x="0" y="174836"/>
                  <a:pt x="1749" y="171301"/>
                  <a:pt x="4763" y="169069"/>
                </a:cubicBezTo>
                <a:lnTo>
                  <a:pt x="23812" y="154781"/>
                </a:lnTo>
                <a:lnTo>
                  <a:pt x="23812" y="154781"/>
                </a:lnTo>
                <a:lnTo>
                  <a:pt x="23812" y="77391"/>
                </a:lnTo>
                <a:lnTo>
                  <a:pt x="11906" y="77391"/>
                </a:lnTo>
                <a:cubicBezTo>
                  <a:pt x="6623" y="77391"/>
                  <a:pt x="1972" y="73893"/>
                  <a:pt x="484" y="68833"/>
                </a:cubicBezTo>
                <a:cubicBezTo>
                  <a:pt x="-1005" y="63773"/>
                  <a:pt x="1042" y="58303"/>
                  <a:pt x="5469" y="55476"/>
                </a:cubicBezTo>
                <a:lnTo>
                  <a:pt x="88813" y="1898"/>
                </a:lnTo>
                <a:close/>
                <a:moveTo>
                  <a:pt x="125016" y="77391"/>
                </a:moveTo>
                <a:lnTo>
                  <a:pt x="125016" y="154781"/>
                </a:lnTo>
                <a:lnTo>
                  <a:pt x="148828" y="154781"/>
                </a:lnTo>
                <a:lnTo>
                  <a:pt x="148828" y="77391"/>
                </a:lnTo>
                <a:lnTo>
                  <a:pt x="125016" y="77391"/>
                </a:lnTo>
                <a:close/>
                <a:moveTo>
                  <a:pt x="83344" y="154781"/>
                </a:moveTo>
                <a:lnTo>
                  <a:pt x="107156" y="154781"/>
                </a:lnTo>
                <a:lnTo>
                  <a:pt x="107156" y="77391"/>
                </a:lnTo>
                <a:lnTo>
                  <a:pt x="83344" y="77391"/>
                </a:lnTo>
                <a:lnTo>
                  <a:pt x="83344" y="154781"/>
                </a:lnTo>
                <a:close/>
                <a:moveTo>
                  <a:pt x="41672" y="77391"/>
                </a:moveTo>
                <a:lnTo>
                  <a:pt x="41672" y="154781"/>
                </a:lnTo>
                <a:lnTo>
                  <a:pt x="65484" y="154781"/>
                </a:lnTo>
                <a:lnTo>
                  <a:pt x="65484" y="77391"/>
                </a:lnTo>
                <a:lnTo>
                  <a:pt x="41672" y="77391"/>
                </a:ln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15" name="Text 12"/>
          <p:cNvSpPr/>
          <p:nvPr/>
        </p:nvSpPr>
        <p:spPr>
          <a:xfrm>
            <a:off x="2785467" y="5481638"/>
            <a:ext cx="2609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0E6">
                    <a:alpha val="6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Ключевые документы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785467" y="5672138"/>
            <a:ext cx="2619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Регламент Главного магистрата 1721 г.</a:t>
            </a:r>
            <a:endParaRPr lang="en-US" sz="11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9138" y="339138"/>
            <a:ext cx="11581552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kern="0" spc="107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СОСЛОВНЫЕ ОБЪЕДИНЕНИЯ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9138" y="610448"/>
            <a:ext cx="11666337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3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Гильдии и цехи — не корпорации, а фискальные единицы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6095" y="1085241"/>
            <a:ext cx="6842103" cy="2628317"/>
          </a:xfrm>
          <a:custGeom>
            <a:avLst/>
            <a:gdLst/>
            <a:ahLst/>
            <a:cxnLst/>
            <a:rect l="l" t="t" r="r" b="b"/>
            <a:pathLst>
              <a:path w="6842103" h="2628317">
                <a:moveTo>
                  <a:pt x="33914" y="0"/>
                </a:moveTo>
                <a:lnTo>
                  <a:pt x="6774266" y="0"/>
                </a:lnTo>
                <a:cubicBezTo>
                  <a:pt x="6811731" y="0"/>
                  <a:pt x="6842103" y="30372"/>
                  <a:pt x="6842103" y="67837"/>
                </a:cubicBezTo>
                <a:lnTo>
                  <a:pt x="6842103" y="2560480"/>
                </a:lnTo>
                <a:cubicBezTo>
                  <a:pt x="6842103" y="2597946"/>
                  <a:pt x="6811731" y="2628317"/>
                  <a:pt x="6774266" y="2628317"/>
                </a:cubicBezTo>
                <a:lnTo>
                  <a:pt x="33914" y="2628317"/>
                </a:lnTo>
                <a:cubicBezTo>
                  <a:pt x="15184" y="2628317"/>
                  <a:pt x="0" y="2613133"/>
                  <a:pt x="0" y="2594403"/>
                </a:cubicBezTo>
                <a:lnTo>
                  <a:pt x="0" y="33914"/>
                </a:lnTo>
                <a:cubicBezTo>
                  <a:pt x="0" y="15196"/>
                  <a:pt x="15196" y="0"/>
                  <a:pt x="33914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5" name="Shape 3"/>
          <p:cNvSpPr/>
          <p:nvPr/>
        </p:nvSpPr>
        <p:spPr>
          <a:xfrm>
            <a:off x="356095" y="1085241"/>
            <a:ext cx="33914" cy="2628317"/>
          </a:xfrm>
          <a:custGeom>
            <a:avLst/>
            <a:gdLst/>
            <a:ahLst/>
            <a:cxnLst/>
            <a:rect l="l" t="t" r="r" b="b"/>
            <a:pathLst>
              <a:path w="33914" h="2628317">
                <a:moveTo>
                  <a:pt x="33914" y="0"/>
                </a:moveTo>
                <a:lnTo>
                  <a:pt x="33914" y="0"/>
                </a:lnTo>
                <a:lnTo>
                  <a:pt x="33914" y="2628317"/>
                </a:lnTo>
                <a:lnTo>
                  <a:pt x="33914" y="2628317"/>
                </a:lnTo>
                <a:cubicBezTo>
                  <a:pt x="15184" y="2628317"/>
                  <a:pt x="0" y="2613133"/>
                  <a:pt x="0" y="2594403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6" name="Text 4"/>
          <p:cNvSpPr/>
          <p:nvPr/>
        </p:nvSpPr>
        <p:spPr>
          <a:xfrm>
            <a:off x="508707" y="1220896"/>
            <a:ext cx="6638620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Отличие от европейских аналогов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8707" y="1560033"/>
            <a:ext cx="6621663" cy="661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8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 отличие от европейских гильдий, </a:t>
            </a:r>
            <a:r>
              <a:rPr lang="en-US" sz="1068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русские гильдии не получили юридически закрепленных прав и привилегий</a:t>
            </a:r>
            <a:r>
              <a:rPr lang="en-US" sz="1068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. Их главной и практически единственной функцией был сбор налогов для государства.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8707" y="2323093"/>
            <a:ext cx="3221808" cy="1254809"/>
          </a:xfrm>
          <a:custGeom>
            <a:avLst/>
            <a:gdLst/>
            <a:ahLst/>
            <a:cxnLst/>
            <a:rect l="l" t="t" r="r" b="b"/>
            <a:pathLst>
              <a:path w="3221808" h="1254809">
                <a:moveTo>
                  <a:pt x="33917" y="0"/>
                </a:moveTo>
                <a:lnTo>
                  <a:pt x="3187891" y="0"/>
                </a:lnTo>
                <a:cubicBezTo>
                  <a:pt x="3206610" y="0"/>
                  <a:pt x="3221808" y="15198"/>
                  <a:pt x="3221808" y="33917"/>
                </a:cubicBezTo>
                <a:lnTo>
                  <a:pt x="3221808" y="1220892"/>
                </a:lnTo>
                <a:cubicBezTo>
                  <a:pt x="3221808" y="1239612"/>
                  <a:pt x="3206610" y="1254809"/>
                  <a:pt x="3187891" y="1254809"/>
                </a:cubicBezTo>
                <a:lnTo>
                  <a:pt x="33917" y="1254809"/>
                </a:lnTo>
                <a:cubicBezTo>
                  <a:pt x="15198" y="1254809"/>
                  <a:pt x="0" y="1239612"/>
                  <a:pt x="0" y="1220892"/>
                </a:cubicBezTo>
                <a:lnTo>
                  <a:pt x="0" y="33917"/>
                </a:lnTo>
                <a:cubicBezTo>
                  <a:pt x="0" y="15185"/>
                  <a:pt x="15185" y="0"/>
                  <a:pt x="3391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9" name="Text 7"/>
          <p:cNvSpPr/>
          <p:nvPr/>
        </p:nvSpPr>
        <p:spPr>
          <a:xfrm>
            <a:off x="610448" y="2424834"/>
            <a:ext cx="308615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Европейские гильдии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10448" y="2696145"/>
            <a:ext cx="307767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35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Монополия на торговлю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10448" y="2899627"/>
            <a:ext cx="307767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35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Судебная автономия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0448" y="3103110"/>
            <a:ext cx="307767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35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Самостоятельность в экономике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10448" y="3306592"/>
            <a:ext cx="307767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35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Политическое представительство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34508" y="2323093"/>
            <a:ext cx="3221808" cy="1254809"/>
          </a:xfrm>
          <a:custGeom>
            <a:avLst/>
            <a:gdLst/>
            <a:ahLst/>
            <a:cxnLst/>
            <a:rect l="l" t="t" r="r" b="b"/>
            <a:pathLst>
              <a:path w="3221808" h="1254809">
                <a:moveTo>
                  <a:pt x="33917" y="0"/>
                </a:moveTo>
                <a:lnTo>
                  <a:pt x="3187891" y="0"/>
                </a:lnTo>
                <a:cubicBezTo>
                  <a:pt x="3206610" y="0"/>
                  <a:pt x="3221808" y="15198"/>
                  <a:pt x="3221808" y="33917"/>
                </a:cubicBezTo>
                <a:lnTo>
                  <a:pt x="3221808" y="1220892"/>
                </a:lnTo>
                <a:cubicBezTo>
                  <a:pt x="3221808" y="1239612"/>
                  <a:pt x="3206610" y="1254809"/>
                  <a:pt x="3187891" y="1254809"/>
                </a:cubicBezTo>
                <a:lnTo>
                  <a:pt x="33917" y="1254809"/>
                </a:lnTo>
                <a:cubicBezTo>
                  <a:pt x="15198" y="1254809"/>
                  <a:pt x="0" y="1239612"/>
                  <a:pt x="0" y="1220892"/>
                </a:cubicBezTo>
                <a:lnTo>
                  <a:pt x="0" y="33917"/>
                </a:lnTo>
                <a:cubicBezTo>
                  <a:pt x="0" y="15185"/>
                  <a:pt x="15185" y="0"/>
                  <a:pt x="3391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5" name="Text 13"/>
          <p:cNvSpPr/>
          <p:nvPr/>
        </p:nvSpPr>
        <p:spPr>
          <a:xfrm>
            <a:off x="3936249" y="2424834"/>
            <a:ext cx="308615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Русские гильдии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936249" y="2696145"/>
            <a:ext cx="307767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35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Нет монополии на торговлю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936249" y="2899627"/>
            <a:ext cx="307767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35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Суд под контролем государства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936249" y="3103110"/>
            <a:ext cx="307767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35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Фискальная функция преобладает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936249" y="3306592"/>
            <a:ext cx="307767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35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Формальное представительство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56095" y="3815299"/>
            <a:ext cx="6842103" cy="2814843"/>
          </a:xfrm>
          <a:custGeom>
            <a:avLst/>
            <a:gdLst/>
            <a:ahLst/>
            <a:cxnLst/>
            <a:rect l="l" t="t" r="r" b="b"/>
            <a:pathLst>
              <a:path w="6842103" h="2814843">
                <a:moveTo>
                  <a:pt x="33914" y="0"/>
                </a:moveTo>
                <a:lnTo>
                  <a:pt x="6774265" y="0"/>
                </a:lnTo>
                <a:cubicBezTo>
                  <a:pt x="6811731" y="0"/>
                  <a:pt x="6842103" y="30372"/>
                  <a:pt x="6842103" y="67838"/>
                </a:cubicBezTo>
                <a:lnTo>
                  <a:pt x="6842103" y="2747005"/>
                </a:lnTo>
                <a:cubicBezTo>
                  <a:pt x="6842103" y="2784471"/>
                  <a:pt x="6811731" y="2814843"/>
                  <a:pt x="6774265" y="2814843"/>
                </a:cubicBezTo>
                <a:lnTo>
                  <a:pt x="33914" y="2814843"/>
                </a:lnTo>
                <a:cubicBezTo>
                  <a:pt x="15184" y="2814843"/>
                  <a:pt x="0" y="2799659"/>
                  <a:pt x="0" y="2780929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21" name="Shape 19"/>
          <p:cNvSpPr/>
          <p:nvPr/>
        </p:nvSpPr>
        <p:spPr>
          <a:xfrm>
            <a:off x="356095" y="3815299"/>
            <a:ext cx="33914" cy="2814843"/>
          </a:xfrm>
          <a:custGeom>
            <a:avLst/>
            <a:gdLst/>
            <a:ahLst/>
            <a:cxnLst/>
            <a:rect l="l" t="t" r="r" b="b"/>
            <a:pathLst>
              <a:path w="33914" h="2814843">
                <a:moveTo>
                  <a:pt x="33914" y="0"/>
                </a:moveTo>
                <a:lnTo>
                  <a:pt x="33914" y="0"/>
                </a:lnTo>
                <a:lnTo>
                  <a:pt x="33914" y="2814843"/>
                </a:lnTo>
                <a:lnTo>
                  <a:pt x="33914" y="2814843"/>
                </a:lnTo>
                <a:cubicBezTo>
                  <a:pt x="15184" y="2814843"/>
                  <a:pt x="0" y="2799659"/>
                  <a:pt x="0" y="2780929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22" name="Text 20"/>
          <p:cNvSpPr/>
          <p:nvPr/>
        </p:nvSpPr>
        <p:spPr>
          <a:xfrm>
            <a:off x="508707" y="3950954"/>
            <a:ext cx="6638620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Главная функция — сбор налогов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08707" y="4290092"/>
            <a:ext cx="6621663" cy="4408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8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Гильдии не стали самостоятельными субъектами экономической жизни. Их роль сводилась к: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08707" y="4832712"/>
            <a:ext cx="3221808" cy="780017"/>
          </a:xfrm>
          <a:custGeom>
            <a:avLst/>
            <a:gdLst/>
            <a:ahLst/>
            <a:cxnLst/>
            <a:rect l="l" t="t" r="r" b="b"/>
            <a:pathLst>
              <a:path w="3221808" h="780017">
                <a:moveTo>
                  <a:pt x="33915" y="0"/>
                </a:moveTo>
                <a:lnTo>
                  <a:pt x="3187893" y="0"/>
                </a:lnTo>
                <a:cubicBezTo>
                  <a:pt x="3206624" y="0"/>
                  <a:pt x="3221808" y="15184"/>
                  <a:pt x="3221808" y="33915"/>
                </a:cubicBezTo>
                <a:lnTo>
                  <a:pt x="3221808" y="746102"/>
                </a:lnTo>
                <a:cubicBezTo>
                  <a:pt x="3221808" y="764832"/>
                  <a:pt x="3206624" y="780017"/>
                  <a:pt x="3187893" y="780017"/>
                </a:cubicBezTo>
                <a:lnTo>
                  <a:pt x="33915" y="780017"/>
                </a:lnTo>
                <a:cubicBezTo>
                  <a:pt x="15184" y="780017"/>
                  <a:pt x="0" y="764832"/>
                  <a:pt x="0" y="746102"/>
                </a:cubicBezTo>
                <a:lnTo>
                  <a:pt x="0" y="33915"/>
                </a:lnTo>
                <a:cubicBezTo>
                  <a:pt x="0" y="15197"/>
                  <a:pt x="15197" y="0"/>
                  <a:pt x="3391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5" name="Text 23"/>
          <p:cNvSpPr/>
          <p:nvPr/>
        </p:nvSpPr>
        <p:spPr>
          <a:xfrm>
            <a:off x="610448" y="4934453"/>
            <a:ext cx="308615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Обеспечение сбора податей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10448" y="5171850"/>
            <a:ext cx="3077675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Каждая гильдия отвечала за уплату налогов своих членов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34508" y="4832712"/>
            <a:ext cx="3221808" cy="780017"/>
          </a:xfrm>
          <a:custGeom>
            <a:avLst/>
            <a:gdLst/>
            <a:ahLst/>
            <a:cxnLst/>
            <a:rect l="l" t="t" r="r" b="b"/>
            <a:pathLst>
              <a:path w="3221808" h="780017">
                <a:moveTo>
                  <a:pt x="33915" y="0"/>
                </a:moveTo>
                <a:lnTo>
                  <a:pt x="3187893" y="0"/>
                </a:lnTo>
                <a:cubicBezTo>
                  <a:pt x="3206624" y="0"/>
                  <a:pt x="3221808" y="15184"/>
                  <a:pt x="3221808" y="33915"/>
                </a:cubicBezTo>
                <a:lnTo>
                  <a:pt x="3221808" y="746102"/>
                </a:lnTo>
                <a:cubicBezTo>
                  <a:pt x="3221808" y="764832"/>
                  <a:pt x="3206624" y="780017"/>
                  <a:pt x="3187893" y="780017"/>
                </a:cubicBezTo>
                <a:lnTo>
                  <a:pt x="33915" y="780017"/>
                </a:lnTo>
                <a:cubicBezTo>
                  <a:pt x="15184" y="780017"/>
                  <a:pt x="0" y="764832"/>
                  <a:pt x="0" y="746102"/>
                </a:cubicBezTo>
                <a:lnTo>
                  <a:pt x="0" y="33915"/>
                </a:lnTo>
                <a:cubicBezTo>
                  <a:pt x="0" y="15197"/>
                  <a:pt x="15197" y="0"/>
                  <a:pt x="3391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8" name="Text 26"/>
          <p:cNvSpPr/>
          <p:nvPr/>
        </p:nvSpPr>
        <p:spPr>
          <a:xfrm>
            <a:off x="3936249" y="4934453"/>
            <a:ext cx="308615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Круговая порука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936249" y="5171850"/>
            <a:ext cx="307767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Состоятельные члены платили за неимущих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08707" y="5714470"/>
            <a:ext cx="3221808" cy="780017"/>
          </a:xfrm>
          <a:custGeom>
            <a:avLst/>
            <a:gdLst/>
            <a:ahLst/>
            <a:cxnLst/>
            <a:rect l="l" t="t" r="r" b="b"/>
            <a:pathLst>
              <a:path w="3221808" h="780017">
                <a:moveTo>
                  <a:pt x="33915" y="0"/>
                </a:moveTo>
                <a:lnTo>
                  <a:pt x="3187893" y="0"/>
                </a:lnTo>
                <a:cubicBezTo>
                  <a:pt x="3206624" y="0"/>
                  <a:pt x="3221808" y="15184"/>
                  <a:pt x="3221808" y="33915"/>
                </a:cubicBezTo>
                <a:lnTo>
                  <a:pt x="3221808" y="746102"/>
                </a:lnTo>
                <a:cubicBezTo>
                  <a:pt x="3221808" y="764832"/>
                  <a:pt x="3206624" y="780017"/>
                  <a:pt x="3187893" y="780017"/>
                </a:cubicBezTo>
                <a:lnTo>
                  <a:pt x="33915" y="780017"/>
                </a:lnTo>
                <a:cubicBezTo>
                  <a:pt x="15184" y="780017"/>
                  <a:pt x="0" y="764832"/>
                  <a:pt x="0" y="746102"/>
                </a:cubicBezTo>
                <a:lnTo>
                  <a:pt x="0" y="33915"/>
                </a:lnTo>
                <a:cubicBezTo>
                  <a:pt x="0" y="15197"/>
                  <a:pt x="15197" y="0"/>
                  <a:pt x="3391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1" name="Text 29"/>
          <p:cNvSpPr/>
          <p:nvPr/>
        </p:nvSpPr>
        <p:spPr>
          <a:xfrm>
            <a:off x="610448" y="5816211"/>
            <a:ext cx="308615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Учет членов гильдии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10448" y="6053608"/>
            <a:ext cx="3077675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Ведение списков для контроля за передвижением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34508" y="5714470"/>
            <a:ext cx="3221808" cy="780017"/>
          </a:xfrm>
          <a:custGeom>
            <a:avLst/>
            <a:gdLst/>
            <a:ahLst/>
            <a:cxnLst/>
            <a:rect l="l" t="t" r="r" b="b"/>
            <a:pathLst>
              <a:path w="3221808" h="780017">
                <a:moveTo>
                  <a:pt x="33915" y="0"/>
                </a:moveTo>
                <a:lnTo>
                  <a:pt x="3187893" y="0"/>
                </a:lnTo>
                <a:cubicBezTo>
                  <a:pt x="3206624" y="0"/>
                  <a:pt x="3221808" y="15184"/>
                  <a:pt x="3221808" y="33915"/>
                </a:cubicBezTo>
                <a:lnTo>
                  <a:pt x="3221808" y="746102"/>
                </a:lnTo>
                <a:cubicBezTo>
                  <a:pt x="3221808" y="764832"/>
                  <a:pt x="3206624" y="780017"/>
                  <a:pt x="3187893" y="780017"/>
                </a:cubicBezTo>
                <a:lnTo>
                  <a:pt x="33915" y="780017"/>
                </a:lnTo>
                <a:cubicBezTo>
                  <a:pt x="15184" y="780017"/>
                  <a:pt x="0" y="764832"/>
                  <a:pt x="0" y="746102"/>
                </a:cubicBezTo>
                <a:lnTo>
                  <a:pt x="0" y="33915"/>
                </a:lnTo>
                <a:cubicBezTo>
                  <a:pt x="0" y="15197"/>
                  <a:pt x="15197" y="0"/>
                  <a:pt x="3391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4" name="Text 32"/>
          <p:cNvSpPr/>
          <p:nvPr/>
        </p:nvSpPr>
        <p:spPr>
          <a:xfrm>
            <a:off x="3936249" y="5816211"/>
            <a:ext cx="308615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Исполнение повинностей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936249" y="6053608"/>
            <a:ext cx="3077675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Организация рекрутских наборов, строительных работ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329878" y="1085241"/>
            <a:ext cx="4527488" cy="3120067"/>
          </a:xfrm>
          <a:custGeom>
            <a:avLst/>
            <a:gdLst/>
            <a:ahLst/>
            <a:cxnLst/>
            <a:rect l="l" t="t" r="r" b="b"/>
            <a:pathLst>
              <a:path w="4527488" h="3120067">
                <a:moveTo>
                  <a:pt x="67830" y="0"/>
                </a:moveTo>
                <a:lnTo>
                  <a:pt x="4459658" y="0"/>
                </a:lnTo>
                <a:cubicBezTo>
                  <a:pt x="4497120" y="0"/>
                  <a:pt x="4527488" y="30369"/>
                  <a:pt x="4527488" y="67830"/>
                </a:cubicBezTo>
                <a:lnTo>
                  <a:pt x="4527488" y="3052237"/>
                </a:lnTo>
                <a:cubicBezTo>
                  <a:pt x="4527488" y="3089698"/>
                  <a:pt x="4497120" y="3120067"/>
                  <a:pt x="4459658" y="3120067"/>
                </a:cubicBezTo>
                <a:lnTo>
                  <a:pt x="67830" y="3120067"/>
                </a:lnTo>
                <a:cubicBezTo>
                  <a:pt x="30369" y="3120067"/>
                  <a:pt x="0" y="3089698"/>
                  <a:pt x="0" y="3052237"/>
                </a:cubicBezTo>
                <a:lnTo>
                  <a:pt x="0" y="67830"/>
                </a:lnTo>
                <a:cubicBezTo>
                  <a:pt x="0" y="30394"/>
                  <a:pt x="30394" y="0"/>
                  <a:pt x="67830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37" name="Text 35"/>
          <p:cNvSpPr/>
          <p:nvPr/>
        </p:nvSpPr>
        <p:spPr>
          <a:xfrm>
            <a:off x="7465533" y="1220896"/>
            <a:ext cx="4332484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2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Цехи (с 1722 г.)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465533" y="1560033"/>
            <a:ext cx="4324006" cy="4408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8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 1722 году введено цеховое устройство для ремесленников, но и цехи не получили реальной автономии.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65533" y="2102654"/>
            <a:ext cx="4256178" cy="610448"/>
          </a:xfrm>
          <a:custGeom>
            <a:avLst/>
            <a:gdLst/>
            <a:ahLst/>
            <a:cxnLst/>
            <a:rect l="l" t="t" r="r" b="b"/>
            <a:pathLst>
              <a:path w="4256178" h="610448">
                <a:moveTo>
                  <a:pt x="33916" y="0"/>
                </a:moveTo>
                <a:lnTo>
                  <a:pt x="4222262" y="0"/>
                </a:lnTo>
                <a:cubicBezTo>
                  <a:pt x="4240993" y="0"/>
                  <a:pt x="4256178" y="15185"/>
                  <a:pt x="4256178" y="33916"/>
                </a:cubicBezTo>
                <a:lnTo>
                  <a:pt x="4256178" y="576531"/>
                </a:lnTo>
                <a:cubicBezTo>
                  <a:pt x="4256178" y="595263"/>
                  <a:pt x="4240993" y="610448"/>
                  <a:pt x="4222262" y="610448"/>
                </a:cubicBezTo>
                <a:lnTo>
                  <a:pt x="33916" y="610448"/>
                </a:lnTo>
                <a:cubicBezTo>
                  <a:pt x="15185" y="610448"/>
                  <a:pt x="0" y="595263"/>
                  <a:pt x="0" y="576531"/>
                </a:cubicBezTo>
                <a:lnTo>
                  <a:pt x="0" y="33916"/>
                </a:lnTo>
                <a:cubicBezTo>
                  <a:pt x="0" y="15185"/>
                  <a:pt x="15185" y="0"/>
                  <a:pt x="33916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0" name="Text 38"/>
          <p:cNvSpPr/>
          <p:nvPr/>
        </p:nvSpPr>
        <p:spPr>
          <a:xfrm>
            <a:off x="7567275" y="2204395"/>
            <a:ext cx="412052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Структура цеха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567275" y="2441791"/>
            <a:ext cx="411204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Мастера → Подмастерья → Ученики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465533" y="2780929"/>
            <a:ext cx="4256178" cy="610448"/>
          </a:xfrm>
          <a:custGeom>
            <a:avLst/>
            <a:gdLst/>
            <a:ahLst/>
            <a:cxnLst/>
            <a:rect l="l" t="t" r="r" b="b"/>
            <a:pathLst>
              <a:path w="4256178" h="610448">
                <a:moveTo>
                  <a:pt x="33916" y="0"/>
                </a:moveTo>
                <a:lnTo>
                  <a:pt x="4222262" y="0"/>
                </a:lnTo>
                <a:cubicBezTo>
                  <a:pt x="4240993" y="0"/>
                  <a:pt x="4256178" y="15185"/>
                  <a:pt x="4256178" y="33916"/>
                </a:cubicBezTo>
                <a:lnTo>
                  <a:pt x="4256178" y="576531"/>
                </a:lnTo>
                <a:cubicBezTo>
                  <a:pt x="4256178" y="595263"/>
                  <a:pt x="4240993" y="610448"/>
                  <a:pt x="4222262" y="610448"/>
                </a:cubicBezTo>
                <a:lnTo>
                  <a:pt x="33916" y="610448"/>
                </a:lnTo>
                <a:cubicBezTo>
                  <a:pt x="15185" y="610448"/>
                  <a:pt x="0" y="595263"/>
                  <a:pt x="0" y="576531"/>
                </a:cubicBezTo>
                <a:lnTo>
                  <a:pt x="0" y="33916"/>
                </a:lnTo>
                <a:cubicBezTo>
                  <a:pt x="0" y="15185"/>
                  <a:pt x="15185" y="0"/>
                  <a:pt x="33916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3" name="Text 41"/>
          <p:cNvSpPr/>
          <p:nvPr/>
        </p:nvSpPr>
        <p:spPr>
          <a:xfrm>
            <a:off x="7567275" y="2882670"/>
            <a:ext cx="412052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Функции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567275" y="3120067"/>
            <a:ext cx="411204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Контроль качества, учет мастеров, сбор взносов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465533" y="3459204"/>
            <a:ext cx="4256178" cy="610448"/>
          </a:xfrm>
          <a:custGeom>
            <a:avLst/>
            <a:gdLst/>
            <a:ahLst/>
            <a:cxnLst/>
            <a:rect l="l" t="t" r="r" b="b"/>
            <a:pathLst>
              <a:path w="4256178" h="610448">
                <a:moveTo>
                  <a:pt x="33916" y="0"/>
                </a:moveTo>
                <a:lnTo>
                  <a:pt x="4222262" y="0"/>
                </a:lnTo>
                <a:cubicBezTo>
                  <a:pt x="4240993" y="0"/>
                  <a:pt x="4256178" y="15185"/>
                  <a:pt x="4256178" y="33916"/>
                </a:cubicBezTo>
                <a:lnTo>
                  <a:pt x="4256178" y="576531"/>
                </a:lnTo>
                <a:cubicBezTo>
                  <a:pt x="4256178" y="595263"/>
                  <a:pt x="4240993" y="610448"/>
                  <a:pt x="4222262" y="610448"/>
                </a:cubicBezTo>
                <a:lnTo>
                  <a:pt x="33916" y="610448"/>
                </a:lnTo>
                <a:cubicBezTo>
                  <a:pt x="15185" y="610448"/>
                  <a:pt x="0" y="595263"/>
                  <a:pt x="0" y="576531"/>
                </a:cubicBezTo>
                <a:lnTo>
                  <a:pt x="0" y="33916"/>
                </a:lnTo>
                <a:cubicBezTo>
                  <a:pt x="0" y="15185"/>
                  <a:pt x="15185" y="0"/>
                  <a:pt x="33916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6" name="Text 44"/>
          <p:cNvSpPr/>
          <p:nvPr/>
        </p:nvSpPr>
        <p:spPr>
          <a:xfrm>
            <a:off x="7567275" y="3560946"/>
            <a:ext cx="412052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Подчинение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567275" y="3798342"/>
            <a:ext cx="411204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Цехи подчинялись магистратам и государству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334118" y="4311288"/>
            <a:ext cx="4519010" cy="1424378"/>
          </a:xfrm>
          <a:custGeom>
            <a:avLst/>
            <a:gdLst/>
            <a:ahLst/>
            <a:cxnLst/>
            <a:rect l="l" t="t" r="r" b="b"/>
            <a:pathLst>
              <a:path w="4519010" h="1424378">
                <a:moveTo>
                  <a:pt x="67829" y="0"/>
                </a:moveTo>
                <a:lnTo>
                  <a:pt x="4451181" y="0"/>
                </a:lnTo>
                <a:cubicBezTo>
                  <a:pt x="4488642" y="0"/>
                  <a:pt x="4519010" y="30368"/>
                  <a:pt x="4519010" y="67829"/>
                </a:cubicBezTo>
                <a:lnTo>
                  <a:pt x="4519010" y="1356549"/>
                </a:lnTo>
                <a:cubicBezTo>
                  <a:pt x="4519010" y="1394010"/>
                  <a:pt x="4488642" y="1424378"/>
                  <a:pt x="4451181" y="1424378"/>
                </a:cubicBezTo>
                <a:lnTo>
                  <a:pt x="67829" y="1424378"/>
                </a:lnTo>
                <a:cubicBezTo>
                  <a:pt x="30368" y="1424378"/>
                  <a:pt x="0" y="1394010"/>
                  <a:pt x="0" y="1356549"/>
                </a:cubicBezTo>
                <a:lnTo>
                  <a:pt x="0" y="67829"/>
                </a:lnTo>
                <a:cubicBezTo>
                  <a:pt x="0" y="30368"/>
                  <a:pt x="30368" y="0"/>
                  <a:pt x="67829" y="0"/>
                </a:cubicBezTo>
                <a:close/>
              </a:path>
            </a:pathLst>
          </a:custGeom>
          <a:solidFill>
            <a:srgbClr val="C9A962">
              <a:alpha val="10196"/>
            </a:srgbClr>
          </a:solidFill>
          <a:ln w="12700">
            <a:solidFill>
              <a:srgbClr val="C9A962">
                <a:alpha val="30196"/>
              </a:srgbClr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7474012" y="4451182"/>
            <a:ext cx="4307049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Поправки Петра I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474012" y="4722492"/>
            <a:ext cx="4298570" cy="1950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5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Петр лично вносил изменения в Регламент: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474012" y="4983204"/>
            <a:ext cx="4298570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Уточнял состав гильдий, исключал дробное деление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474012" y="5203644"/>
            <a:ext cx="4298570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Редактировал главу о разделении гражданства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474012" y="5424083"/>
            <a:ext cx="4298570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Подчеркивал необходимость развития мануфактур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334118" y="5843766"/>
            <a:ext cx="4519010" cy="786376"/>
          </a:xfrm>
          <a:custGeom>
            <a:avLst/>
            <a:gdLst/>
            <a:ahLst/>
            <a:cxnLst/>
            <a:rect l="l" t="t" r="r" b="b"/>
            <a:pathLst>
              <a:path w="4519010" h="601969">
                <a:moveTo>
                  <a:pt x="67830" y="0"/>
                </a:moveTo>
                <a:lnTo>
                  <a:pt x="4451180" y="0"/>
                </a:lnTo>
                <a:cubicBezTo>
                  <a:pt x="4488641" y="0"/>
                  <a:pt x="4519010" y="30368"/>
                  <a:pt x="4519010" y="67830"/>
                </a:cubicBezTo>
                <a:lnTo>
                  <a:pt x="4519010" y="534139"/>
                </a:lnTo>
                <a:cubicBezTo>
                  <a:pt x="4519010" y="571601"/>
                  <a:pt x="4488641" y="601969"/>
                  <a:pt x="4451180" y="601969"/>
                </a:cubicBezTo>
                <a:lnTo>
                  <a:pt x="67830" y="601969"/>
                </a:lnTo>
                <a:cubicBezTo>
                  <a:pt x="30368" y="601969"/>
                  <a:pt x="0" y="571601"/>
                  <a:pt x="0" y="534139"/>
                </a:cubicBezTo>
                <a:lnTo>
                  <a:pt x="0" y="67830"/>
                </a:lnTo>
                <a:cubicBezTo>
                  <a:pt x="0" y="30394"/>
                  <a:pt x="30394" y="0"/>
                  <a:pt x="67830" y="0"/>
                </a:cubicBezTo>
                <a:close/>
              </a:path>
            </a:pathLst>
          </a:custGeom>
          <a:solidFill>
            <a:srgbClr val="8B7355">
              <a:alpha val="10196"/>
            </a:srgbClr>
          </a:solidFill>
          <a:ln w="12700">
            <a:solidFill>
              <a:srgbClr val="8B7355">
                <a:alpha val="3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7474012" y="6092820"/>
            <a:ext cx="296527" cy="288268"/>
          </a:xfrm>
          <a:custGeom>
            <a:avLst/>
            <a:gdLst/>
            <a:ahLst/>
            <a:cxnLst/>
            <a:rect l="l" t="t" r="r" b="b"/>
            <a:pathLst>
              <a:path w="118698" h="118698">
                <a:moveTo>
                  <a:pt x="59349" y="0"/>
                </a:moveTo>
                <a:cubicBezTo>
                  <a:pt x="62757" y="0"/>
                  <a:pt x="65887" y="1878"/>
                  <a:pt x="67510" y="4868"/>
                </a:cubicBezTo>
                <a:lnTo>
                  <a:pt x="117585" y="97601"/>
                </a:lnTo>
                <a:cubicBezTo>
                  <a:pt x="119139" y="100476"/>
                  <a:pt x="119069" y="103954"/>
                  <a:pt x="117400" y="106759"/>
                </a:cubicBezTo>
                <a:cubicBezTo>
                  <a:pt x="115731" y="109564"/>
                  <a:pt x="112694" y="111280"/>
                  <a:pt x="109425" y="111280"/>
                </a:cubicBezTo>
                <a:lnTo>
                  <a:pt x="9273" y="111280"/>
                </a:lnTo>
                <a:cubicBezTo>
                  <a:pt x="6004" y="111280"/>
                  <a:pt x="2991" y="109564"/>
                  <a:pt x="1298" y="106759"/>
                </a:cubicBezTo>
                <a:cubicBezTo>
                  <a:pt x="-394" y="103954"/>
                  <a:pt x="-440" y="100476"/>
                  <a:pt x="1113" y="97601"/>
                </a:cubicBezTo>
                <a:lnTo>
                  <a:pt x="51189" y="4868"/>
                </a:lnTo>
                <a:cubicBezTo>
                  <a:pt x="52811" y="1878"/>
                  <a:pt x="55941" y="0"/>
                  <a:pt x="59349" y="0"/>
                </a:cubicBezTo>
                <a:close/>
                <a:moveTo>
                  <a:pt x="59349" y="38948"/>
                </a:moveTo>
                <a:cubicBezTo>
                  <a:pt x="56266" y="38948"/>
                  <a:pt x="53785" y="41428"/>
                  <a:pt x="53785" y="44512"/>
                </a:cubicBezTo>
                <a:lnTo>
                  <a:pt x="53785" y="70477"/>
                </a:lnTo>
                <a:cubicBezTo>
                  <a:pt x="53785" y="73560"/>
                  <a:pt x="56266" y="76041"/>
                  <a:pt x="59349" y="76041"/>
                </a:cubicBezTo>
                <a:cubicBezTo>
                  <a:pt x="62432" y="76041"/>
                  <a:pt x="64913" y="73560"/>
                  <a:pt x="64913" y="70477"/>
                </a:cubicBezTo>
                <a:lnTo>
                  <a:pt x="64913" y="44512"/>
                </a:lnTo>
                <a:cubicBezTo>
                  <a:pt x="64913" y="41428"/>
                  <a:pt x="62432" y="38948"/>
                  <a:pt x="59349" y="38948"/>
                </a:cubicBezTo>
                <a:close/>
                <a:moveTo>
                  <a:pt x="65539" y="89024"/>
                </a:moveTo>
                <a:cubicBezTo>
                  <a:pt x="65680" y="86726"/>
                  <a:pt x="64534" y="84540"/>
                  <a:pt x="62564" y="83349"/>
                </a:cubicBezTo>
                <a:cubicBezTo>
                  <a:pt x="60595" y="82157"/>
                  <a:pt x="58127" y="82157"/>
                  <a:pt x="56157" y="83349"/>
                </a:cubicBezTo>
                <a:cubicBezTo>
                  <a:pt x="54187" y="84540"/>
                  <a:pt x="53042" y="86726"/>
                  <a:pt x="53182" y="89024"/>
                </a:cubicBezTo>
                <a:cubicBezTo>
                  <a:pt x="53042" y="91321"/>
                  <a:pt x="54187" y="93507"/>
                  <a:pt x="56157" y="94699"/>
                </a:cubicBezTo>
                <a:cubicBezTo>
                  <a:pt x="58127" y="95890"/>
                  <a:pt x="60595" y="95890"/>
                  <a:pt x="62564" y="94699"/>
                </a:cubicBezTo>
                <a:cubicBezTo>
                  <a:pt x="64534" y="93507"/>
                  <a:pt x="65680" y="91321"/>
                  <a:pt x="65539" y="89024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56" name="Text 54"/>
          <p:cNvSpPr/>
          <p:nvPr/>
        </p:nvSpPr>
        <p:spPr>
          <a:xfrm>
            <a:off x="7969916" y="6041950"/>
            <a:ext cx="4168505" cy="3900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Суть:</a:t>
            </a:r>
            <a:r>
              <a:rPr lang="en-US" sz="105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Гильдии и цехи были </a:t>
            </a:r>
            <a:r>
              <a:rPr lang="en-US" sz="1050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инструментами государственного контроля</a:t>
            </a:r>
            <a:r>
              <a:rPr lang="en-US" sz="105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, а не самостоятельными корпорациями.</a:t>
            </a:r>
            <a:endParaRPr lang="en-US" sz="10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729" y="337729"/>
            <a:ext cx="11584089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kern="0" spc="106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ФИНАНСОВАЯ ЗАВИСИМОСТЬ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7729" y="607911"/>
            <a:ext cx="11668521" cy="3377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93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Финансовая беспомощность и военно-административная сущность городов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4615" y="1080731"/>
            <a:ext cx="5673839" cy="4069629"/>
          </a:xfrm>
          <a:custGeom>
            <a:avLst/>
            <a:gdLst/>
            <a:ahLst/>
            <a:cxnLst/>
            <a:rect l="l" t="t" r="r" b="b"/>
            <a:pathLst>
              <a:path w="5673839" h="4069629">
                <a:moveTo>
                  <a:pt x="33773" y="0"/>
                </a:moveTo>
                <a:lnTo>
                  <a:pt x="5606283" y="0"/>
                </a:lnTo>
                <a:cubicBezTo>
                  <a:pt x="5643594" y="0"/>
                  <a:pt x="5673839" y="30246"/>
                  <a:pt x="5673839" y="67556"/>
                </a:cubicBezTo>
                <a:lnTo>
                  <a:pt x="5673839" y="4002073"/>
                </a:lnTo>
                <a:cubicBezTo>
                  <a:pt x="5673839" y="4039383"/>
                  <a:pt x="5643594" y="4069629"/>
                  <a:pt x="5606283" y="4069629"/>
                </a:cubicBezTo>
                <a:lnTo>
                  <a:pt x="33773" y="4069629"/>
                </a:lnTo>
                <a:cubicBezTo>
                  <a:pt x="15121" y="4069629"/>
                  <a:pt x="0" y="4054508"/>
                  <a:pt x="0" y="4035856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5" name="Shape 3"/>
          <p:cNvSpPr/>
          <p:nvPr/>
        </p:nvSpPr>
        <p:spPr>
          <a:xfrm>
            <a:off x="354615" y="1080731"/>
            <a:ext cx="33773" cy="4069629"/>
          </a:xfrm>
          <a:custGeom>
            <a:avLst/>
            <a:gdLst/>
            <a:ahLst/>
            <a:cxnLst/>
            <a:rect l="l" t="t" r="r" b="b"/>
            <a:pathLst>
              <a:path w="33773" h="4069629">
                <a:moveTo>
                  <a:pt x="33773" y="0"/>
                </a:moveTo>
                <a:lnTo>
                  <a:pt x="33773" y="0"/>
                </a:lnTo>
                <a:lnTo>
                  <a:pt x="33773" y="4069629"/>
                </a:lnTo>
                <a:lnTo>
                  <a:pt x="33773" y="4069629"/>
                </a:lnTo>
                <a:cubicBezTo>
                  <a:pt x="15121" y="4069629"/>
                  <a:pt x="0" y="4054508"/>
                  <a:pt x="0" y="4035856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6" name="Text 4"/>
          <p:cNvSpPr/>
          <p:nvPr/>
        </p:nvSpPr>
        <p:spPr>
          <a:xfrm>
            <a:off x="506593" y="1215823"/>
            <a:ext cx="5471202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b="1" dirty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Отсутствие собственного бюджета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6593" y="1553551"/>
            <a:ext cx="5454316" cy="658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4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У магистратов </a:t>
            </a:r>
            <a:r>
              <a:rPr lang="en-US" sz="1064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не было собственного бюджета или гарантированных источников дохода</a:t>
            </a:r>
            <a:r>
              <a:rPr lang="en-US" sz="1064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(например, от городского имущества). Все средства уходили на нужды государства.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6593" y="2313440"/>
            <a:ext cx="5386770" cy="1418460"/>
          </a:xfrm>
          <a:custGeom>
            <a:avLst/>
            <a:gdLst/>
            <a:ahLst/>
            <a:cxnLst/>
            <a:rect l="l" t="t" r="r" b="b"/>
            <a:pathLst>
              <a:path w="5386770" h="1418460">
                <a:moveTo>
                  <a:pt x="33774" y="0"/>
                </a:moveTo>
                <a:lnTo>
                  <a:pt x="5352997" y="0"/>
                </a:lnTo>
                <a:cubicBezTo>
                  <a:pt x="5371649" y="0"/>
                  <a:pt x="5386770" y="15121"/>
                  <a:pt x="5386770" y="33774"/>
                </a:cubicBezTo>
                <a:lnTo>
                  <a:pt x="5386770" y="1384686"/>
                </a:lnTo>
                <a:cubicBezTo>
                  <a:pt x="5386770" y="1403339"/>
                  <a:pt x="5371649" y="1418460"/>
                  <a:pt x="5352997" y="1418460"/>
                </a:cubicBezTo>
                <a:lnTo>
                  <a:pt x="33774" y="1418460"/>
                </a:lnTo>
                <a:cubicBezTo>
                  <a:pt x="15121" y="1418460"/>
                  <a:pt x="0" y="1403339"/>
                  <a:pt x="0" y="1384686"/>
                </a:cubicBezTo>
                <a:lnTo>
                  <a:pt x="0" y="33774"/>
                </a:lnTo>
                <a:cubicBezTo>
                  <a:pt x="0" y="15133"/>
                  <a:pt x="15133" y="0"/>
                  <a:pt x="33774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9" name="Text 7"/>
          <p:cNvSpPr/>
          <p:nvPr/>
        </p:nvSpPr>
        <p:spPr>
          <a:xfrm>
            <a:off x="607911" y="2414759"/>
            <a:ext cx="5251679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Что не могли делать магистраты: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7911" y="2651169"/>
            <a:ext cx="524323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Строить школы и больницы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7911" y="2853806"/>
            <a:ext cx="524323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Учреждать биржи и торговые площади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7911" y="3056443"/>
            <a:ext cx="524323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Поддерживать мануфактуры и заводы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7911" y="3259080"/>
            <a:ext cx="524323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Развивать городскую инфраструктуру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7911" y="3461717"/>
            <a:ext cx="524323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Предоставлять займы купцам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6593" y="3799446"/>
            <a:ext cx="5386770" cy="1215823"/>
          </a:xfrm>
          <a:custGeom>
            <a:avLst/>
            <a:gdLst/>
            <a:ahLst/>
            <a:cxnLst/>
            <a:rect l="l" t="t" r="r" b="b"/>
            <a:pathLst>
              <a:path w="5386770" h="1215823">
                <a:moveTo>
                  <a:pt x="33776" y="0"/>
                </a:moveTo>
                <a:lnTo>
                  <a:pt x="5352995" y="0"/>
                </a:lnTo>
                <a:cubicBezTo>
                  <a:pt x="5371648" y="0"/>
                  <a:pt x="5386770" y="15122"/>
                  <a:pt x="5386770" y="33776"/>
                </a:cubicBezTo>
                <a:lnTo>
                  <a:pt x="5386770" y="1182047"/>
                </a:lnTo>
                <a:cubicBezTo>
                  <a:pt x="5386770" y="1200701"/>
                  <a:pt x="5371648" y="1215823"/>
                  <a:pt x="5352995" y="1215823"/>
                </a:cubicBezTo>
                <a:lnTo>
                  <a:pt x="33776" y="1215823"/>
                </a:lnTo>
                <a:cubicBezTo>
                  <a:pt x="15122" y="1215823"/>
                  <a:pt x="0" y="1200701"/>
                  <a:pt x="0" y="1182047"/>
                </a:cubicBezTo>
                <a:lnTo>
                  <a:pt x="0" y="33776"/>
                </a:lnTo>
                <a:cubicBezTo>
                  <a:pt x="0" y="15122"/>
                  <a:pt x="15122" y="0"/>
                  <a:pt x="33776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6" name="Text 14"/>
          <p:cNvSpPr/>
          <p:nvPr/>
        </p:nvSpPr>
        <p:spPr>
          <a:xfrm>
            <a:off x="607911" y="3900765"/>
            <a:ext cx="5251679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Куда уходили средства: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7911" y="4137175"/>
            <a:ext cx="524323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Государственная казна (налоги)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7911" y="4339812"/>
            <a:ext cx="524323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Военные нужды (рекрутские наборы)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07911" y="4542449"/>
            <a:ext cx="524323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Строительство казенных объектов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07911" y="4745086"/>
            <a:ext cx="524323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Содержание чиновничьего аппарата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54615" y="5251679"/>
            <a:ext cx="5673839" cy="1266482"/>
          </a:xfrm>
          <a:custGeom>
            <a:avLst/>
            <a:gdLst/>
            <a:ahLst/>
            <a:cxnLst/>
            <a:rect l="l" t="t" r="r" b="b"/>
            <a:pathLst>
              <a:path w="5673839" h="1266482">
                <a:moveTo>
                  <a:pt x="33773" y="0"/>
                </a:moveTo>
                <a:lnTo>
                  <a:pt x="5606298" y="0"/>
                </a:lnTo>
                <a:cubicBezTo>
                  <a:pt x="5643600" y="0"/>
                  <a:pt x="5673839" y="30239"/>
                  <a:pt x="5673839" y="67541"/>
                </a:cubicBezTo>
                <a:lnTo>
                  <a:pt x="5673839" y="1198941"/>
                </a:lnTo>
                <a:cubicBezTo>
                  <a:pt x="5673839" y="1236243"/>
                  <a:pt x="5643600" y="1266482"/>
                  <a:pt x="5606298" y="1266482"/>
                </a:cubicBezTo>
                <a:lnTo>
                  <a:pt x="33773" y="1266482"/>
                </a:lnTo>
                <a:cubicBezTo>
                  <a:pt x="15121" y="1266482"/>
                  <a:pt x="0" y="1251361"/>
                  <a:pt x="0" y="1232709"/>
                </a:cubicBezTo>
                <a:lnTo>
                  <a:pt x="0" y="33773"/>
                </a:lnTo>
                <a:cubicBezTo>
                  <a:pt x="0" y="15133"/>
                  <a:pt x="15133" y="0"/>
                  <a:pt x="33773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22" name="Shape 20"/>
          <p:cNvSpPr/>
          <p:nvPr/>
        </p:nvSpPr>
        <p:spPr>
          <a:xfrm>
            <a:off x="354615" y="5251679"/>
            <a:ext cx="33773" cy="1266482"/>
          </a:xfrm>
          <a:custGeom>
            <a:avLst/>
            <a:gdLst/>
            <a:ahLst/>
            <a:cxnLst/>
            <a:rect l="l" t="t" r="r" b="b"/>
            <a:pathLst>
              <a:path w="33773" h="1266482">
                <a:moveTo>
                  <a:pt x="33773" y="0"/>
                </a:moveTo>
                <a:lnTo>
                  <a:pt x="33773" y="0"/>
                </a:lnTo>
                <a:lnTo>
                  <a:pt x="33773" y="1266482"/>
                </a:lnTo>
                <a:lnTo>
                  <a:pt x="33773" y="1266482"/>
                </a:lnTo>
                <a:cubicBezTo>
                  <a:pt x="15121" y="1266482"/>
                  <a:pt x="0" y="1251361"/>
                  <a:pt x="0" y="1232709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23" name="Text 21"/>
          <p:cNvSpPr/>
          <p:nvPr/>
        </p:nvSpPr>
        <p:spPr>
          <a:xfrm>
            <a:off x="506593" y="5386770"/>
            <a:ext cx="5471202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Контраст с европейскими городами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06593" y="5724499"/>
            <a:ext cx="5454316" cy="658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4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Европейские города имели собственные доходы от городского имущества, торговых пошлин, лицензий, что позволяло им развивать инфраструктуру и культуру.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61567" y="1080731"/>
            <a:ext cx="5690726" cy="3107102"/>
          </a:xfrm>
          <a:custGeom>
            <a:avLst/>
            <a:gdLst/>
            <a:ahLst/>
            <a:cxnLst/>
            <a:rect l="l" t="t" r="r" b="b"/>
            <a:pathLst>
              <a:path w="5690726" h="3107102">
                <a:moveTo>
                  <a:pt x="67548" y="0"/>
                </a:moveTo>
                <a:lnTo>
                  <a:pt x="5623177" y="0"/>
                </a:lnTo>
                <a:cubicBezTo>
                  <a:pt x="5660483" y="0"/>
                  <a:pt x="5690726" y="30242"/>
                  <a:pt x="5690726" y="67548"/>
                </a:cubicBezTo>
                <a:lnTo>
                  <a:pt x="5690726" y="3039554"/>
                </a:lnTo>
                <a:cubicBezTo>
                  <a:pt x="5690726" y="3076860"/>
                  <a:pt x="5660483" y="3107102"/>
                  <a:pt x="5623177" y="3107102"/>
                </a:cubicBezTo>
                <a:lnTo>
                  <a:pt x="67548" y="3107102"/>
                </a:lnTo>
                <a:cubicBezTo>
                  <a:pt x="30242" y="3107102"/>
                  <a:pt x="0" y="3076860"/>
                  <a:pt x="0" y="3039554"/>
                </a:cubicBezTo>
                <a:lnTo>
                  <a:pt x="0" y="67548"/>
                </a:lnTo>
                <a:cubicBezTo>
                  <a:pt x="0" y="30267"/>
                  <a:pt x="30267" y="0"/>
                  <a:pt x="67548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26" name="Text 24"/>
          <p:cNvSpPr/>
          <p:nvPr/>
        </p:nvSpPr>
        <p:spPr>
          <a:xfrm>
            <a:off x="6296658" y="1215823"/>
            <a:ext cx="5504975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Города как военно-административные центры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296658" y="1553551"/>
            <a:ext cx="5488089" cy="439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4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Социальная структура города кардинально не поменялась. Основными жителями по-прежнему были: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96658" y="2093917"/>
            <a:ext cx="5420543" cy="607911"/>
          </a:xfrm>
          <a:custGeom>
            <a:avLst/>
            <a:gdLst/>
            <a:ahLst/>
            <a:cxnLst/>
            <a:rect l="l" t="t" r="r" b="b"/>
            <a:pathLst>
              <a:path w="5420543" h="607911">
                <a:moveTo>
                  <a:pt x="33776" y="0"/>
                </a:moveTo>
                <a:lnTo>
                  <a:pt x="5386767" y="0"/>
                </a:lnTo>
                <a:cubicBezTo>
                  <a:pt x="5405421" y="0"/>
                  <a:pt x="5420543" y="15122"/>
                  <a:pt x="5420543" y="33776"/>
                </a:cubicBezTo>
                <a:lnTo>
                  <a:pt x="5420543" y="574136"/>
                </a:lnTo>
                <a:cubicBezTo>
                  <a:pt x="5420543" y="592790"/>
                  <a:pt x="5405421" y="607911"/>
                  <a:pt x="5386767" y="607911"/>
                </a:cubicBezTo>
                <a:lnTo>
                  <a:pt x="33776" y="607911"/>
                </a:lnTo>
                <a:cubicBezTo>
                  <a:pt x="15122" y="607911"/>
                  <a:pt x="0" y="592790"/>
                  <a:pt x="0" y="574136"/>
                </a:cubicBezTo>
                <a:lnTo>
                  <a:pt x="0" y="33776"/>
                </a:lnTo>
                <a:cubicBezTo>
                  <a:pt x="0" y="15122"/>
                  <a:pt x="15122" y="0"/>
                  <a:pt x="33776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9" name="Shape 27"/>
          <p:cNvSpPr/>
          <p:nvPr/>
        </p:nvSpPr>
        <p:spPr>
          <a:xfrm>
            <a:off x="6397977" y="2195235"/>
            <a:ext cx="337729" cy="337729"/>
          </a:xfrm>
          <a:custGeom>
            <a:avLst/>
            <a:gdLst/>
            <a:ahLst/>
            <a:cxnLst/>
            <a:rect l="l" t="t" r="r" b="b"/>
            <a:pathLst>
              <a:path w="337729" h="337729">
                <a:moveTo>
                  <a:pt x="168864" y="0"/>
                </a:moveTo>
                <a:lnTo>
                  <a:pt x="168864" y="0"/>
                </a:lnTo>
                <a:cubicBezTo>
                  <a:pt x="262063" y="0"/>
                  <a:pt x="337729" y="75666"/>
                  <a:pt x="337729" y="168864"/>
                </a:cubicBezTo>
                <a:lnTo>
                  <a:pt x="337729" y="168864"/>
                </a:lnTo>
                <a:cubicBezTo>
                  <a:pt x="337729" y="262063"/>
                  <a:pt x="262063" y="337729"/>
                  <a:pt x="168864" y="337729"/>
                </a:cubicBezTo>
                <a:lnTo>
                  <a:pt x="168864" y="337729"/>
                </a:lnTo>
                <a:cubicBezTo>
                  <a:pt x="75666" y="337729"/>
                  <a:pt x="0" y="262063"/>
                  <a:pt x="0" y="168864"/>
                </a:cubicBezTo>
                <a:lnTo>
                  <a:pt x="0" y="168864"/>
                </a:lnTo>
                <a:cubicBezTo>
                  <a:pt x="0" y="75666"/>
                  <a:pt x="75666" y="0"/>
                  <a:pt x="168864" y="0"/>
                </a:cubicBezTo>
                <a:close/>
              </a:path>
            </a:pathLst>
          </a:custGeom>
          <a:solidFill>
            <a:srgbClr val="C9A962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507739" y="2296554"/>
            <a:ext cx="118205" cy="135091"/>
          </a:xfrm>
          <a:custGeom>
            <a:avLst/>
            <a:gdLst/>
            <a:ahLst/>
            <a:cxnLst/>
            <a:rect l="l" t="t" r="r" b="b"/>
            <a:pathLst>
              <a:path w="118205" h="135091">
                <a:moveTo>
                  <a:pt x="59102" y="65435"/>
                </a:moveTo>
                <a:cubicBezTo>
                  <a:pt x="41628" y="65435"/>
                  <a:pt x="27440" y="51248"/>
                  <a:pt x="27440" y="33773"/>
                </a:cubicBezTo>
                <a:cubicBezTo>
                  <a:pt x="27440" y="16298"/>
                  <a:pt x="41628" y="2111"/>
                  <a:pt x="59102" y="2111"/>
                </a:cubicBezTo>
                <a:cubicBezTo>
                  <a:pt x="76577" y="2111"/>
                  <a:pt x="90765" y="16298"/>
                  <a:pt x="90765" y="33773"/>
                </a:cubicBezTo>
                <a:cubicBezTo>
                  <a:pt x="90765" y="51248"/>
                  <a:pt x="76577" y="65435"/>
                  <a:pt x="59102" y="65435"/>
                </a:cubicBezTo>
                <a:close/>
                <a:moveTo>
                  <a:pt x="51055" y="80211"/>
                </a:moveTo>
                <a:lnTo>
                  <a:pt x="67150" y="80211"/>
                </a:lnTo>
                <a:cubicBezTo>
                  <a:pt x="69709" y="80211"/>
                  <a:pt x="71767" y="82269"/>
                  <a:pt x="71767" y="84828"/>
                </a:cubicBezTo>
                <a:cubicBezTo>
                  <a:pt x="71767" y="85936"/>
                  <a:pt x="71372" y="86991"/>
                  <a:pt x="70659" y="87836"/>
                </a:cubicBezTo>
                <a:lnTo>
                  <a:pt x="63430" y="96279"/>
                </a:lnTo>
                <a:lnTo>
                  <a:pt x="71609" y="126648"/>
                </a:lnTo>
                <a:lnTo>
                  <a:pt x="71767" y="126648"/>
                </a:lnTo>
                <a:lnTo>
                  <a:pt x="80897" y="90105"/>
                </a:lnTo>
                <a:cubicBezTo>
                  <a:pt x="81477" y="87809"/>
                  <a:pt x="83825" y="86411"/>
                  <a:pt x="86042" y="87255"/>
                </a:cubicBezTo>
                <a:cubicBezTo>
                  <a:pt x="102374" y="93482"/>
                  <a:pt x="113983" y="109313"/>
                  <a:pt x="113983" y="127836"/>
                </a:cubicBezTo>
                <a:cubicBezTo>
                  <a:pt x="113983" y="131820"/>
                  <a:pt x="110738" y="135065"/>
                  <a:pt x="106754" y="135065"/>
                </a:cubicBezTo>
                <a:lnTo>
                  <a:pt x="11451" y="135091"/>
                </a:lnTo>
                <a:cubicBezTo>
                  <a:pt x="7467" y="135091"/>
                  <a:pt x="4222" y="131846"/>
                  <a:pt x="4222" y="127862"/>
                </a:cubicBezTo>
                <a:cubicBezTo>
                  <a:pt x="4222" y="109340"/>
                  <a:pt x="15831" y="93509"/>
                  <a:pt x="32163" y="87282"/>
                </a:cubicBezTo>
                <a:cubicBezTo>
                  <a:pt x="34380" y="86437"/>
                  <a:pt x="36728" y="87836"/>
                  <a:pt x="37308" y="90131"/>
                </a:cubicBezTo>
                <a:lnTo>
                  <a:pt x="46438" y="126675"/>
                </a:lnTo>
                <a:lnTo>
                  <a:pt x="46596" y="126675"/>
                </a:lnTo>
                <a:lnTo>
                  <a:pt x="54775" y="96305"/>
                </a:lnTo>
                <a:lnTo>
                  <a:pt x="47546" y="87862"/>
                </a:lnTo>
                <a:cubicBezTo>
                  <a:pt x="46833" y="87018"/>
                  <a:pt x="46438" y="85962"/>
                  <a:pt x="46438" y="84854"/>
                </a:cubicBezTo>
                <a:cubicBezTo>
                  <a:pt x="46438" y="82295"/>
                  <a:pt x="48496" y="80237"/>
                  <a:pt x="51055" y="80237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31" name="Text 29"/>
          <p:cNvSpPr/>
          <p:nvPr/>
        </p:nvSpPr>
        <p:spPr>
          <a:xfrm>
            <a:off x="6837024" y="2195235"/>
            <a:ext cx="3309740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Государственные чиновники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37024" y="2431645"/>
            <a:ext cx="3301296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Административный аппарат губернии и провинции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96658" y="2769374"/>
            <a:ext cx="5420543" cy="607911"/>
          </a:xfrm>
          <a:custGeom>
            <a:avLst/>
            <a:gdLst/>
            <a:ahLst/>
            <a:cxnLst/>
            <a:rect l="l" t="t" r="r" b="b"/>
            <a:pathLst>
              <a:path w="5420543" h="607911">
                <a:moveTo>
                  <a:pt x="33776" y="0"/>
                </a:moveTo>
                <a:lnTo>
                  <a:pt x="5386767" y="0"/>
                </a:lnTo>
                <a:cubicBezTo>
                  <a:pt x="5405421" y="0"/>
                  <a:pt x="5420543" y="15122"/>
                  <a:pt x="5420543" y="33776"/>
                </a:cubicBezTo>
                <a:lnTo>
                  <a:pt x="5420543" y="574136"/>
                </a:lnTo>
                <a:cubicBezTo>
                  <a:pt x="5420543" y="592790"/>
                  <a:pt x="5405421" y="607911"/>
                  <a:pt x="5386767" y="607911"/>
                </a:cubicBezTo>
                <a:lnTo>
                  <a:pt x="33776" y="607911"/>
                </a:lnTo>
                <a:cubicBezTo>
                  <a:pt x="15122" y="607911"/>
                  <a:pt x="0" y="592790"/>
                  <a:pt x="0" y="574136"/>
                </a:cubicBezTo>
                <a:lnTo>
                  <a:pt x="0" y="33776"/>
                </a:lnTo>
                <a:cubicBezTo>
                  <a:pt x="0" y="15122"/>
                  <a:pt x="15122" y="0"/>
                  <a:pt x="33776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4" name="Shape 32"/>
          <p:cNvSpPr/>
          <p:nvPr/>
        </p:nvSpPr>
        <p:spPr>
          <a:xfrm>
            <a:off x="6397977" y="2870693"/>
            <a:ext cx="337729" cy="337729"/>
          </a:xfrm>
          <a:custGeom>
            <a:avLst/>
            <a:gdLst/>
            <a:ahLst/>
            <a:cxnLst/>
            <a:rect l="l" t="t" r="r" b="b"/>
            <a:pathLst>
              <a:path w="337729" h="337729">
                <a:moveTo>
                  <a:pt x="168864" y="0"/>
                </a:moveTo>
                <a:lnTo>
                  <a:pt x="168864" y="0"/>
                </a:lnTo>
                <a:cubicBezTo>
                  <a:pt x="262063" y="0"/>
                  <a:pt x="337729" y="75666"/>
                  <a:pt x="337729" y="168864"/>
                </a:cubicBezTo>
                <a:lnTo>
                  <a:pt x="337729" y="168864"/>
                </a:lnTo>
                <a:cubicBezTo>
                  <a:pt x="337729" y="262063"/>
                  <a:pt x="262063" y="337729"/>
                  <a:pt x="168864" y="337729"/>
                </a:cubicBezTo>
                <a:lnTo>
                  <a:pt x="168864" y="337729"/>
                </a:lnTo>
                <a:cubicBezTo>
                  <a:pt x="75666" y="337729"/>
                  <a:pt x="0" y="262063"/>
                  <a:pt x="0" y="168864"/>
                </a:cubicBezTo>
                <a:lnTo>
                  <a:pt x="0" y="168864"/>
                </a:lnTo>
                <a:cubicBezTo>
                  <a:pt x="0" y="75666"/>
                  <a:pt x="75666" y="0"/>
                  <a:pt x="168864" y="0"/>
                </a:cubicBezTo>
                <a:close/>
              </a:path>
            </a:pathLst>
          </a:custGeom>
          <a:solidFill>
            <a:srgbClr val="8B7355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499295" y="2972011"/>
            <a:ext cx="135091" cy="135091"/>
          </a:xfrm>
          <a:custGeom>
            <a:avLst/>
            <a:gdLst/>
            <a:ahLst/>
            <a:cxnLst/>
            <a:rect l="l" t="t" r="r" b="b"/>
            <a:pathLst>
              <a:path w="135091" h="135091">
                <a:moveTo>
                  <a:pt x="67546" y="0"/>
                </a:moveTo>
                <a:cubicBezTo>
                  <a:pt x="68759" y="0"/>
                  <a:pt x="69973" y="264"/>
                  <a:pt x="71081" y="765"/>
                </a:cubicBezTo>
                <a:lnTo>
                  <a:pt x="120791" y="21847"/>
                </a:lnTo>
                <a:cubicBezTo>
                  <a:pt x="126595" y="24301"/>
                  <a:pt x="130923" y="30026"/>
                  <a:pt x="130896" y="36939"/>
                </a:cubicBezTo>
                <a:cubicBezTo>
                  <a:pt x="130764" y="63113"/>
                  <a:pt x="119999" y="111002"/>
                  <a:pt x="74538" y="132770"/>
                </a:cubicBezTo>
                <a:cubicBezTo>
                  <a:pt x="70131" y="134880"/>
                  <a:pt x="65013" y="134880"/>
                  <a:pt x="60606" y="132770"/>
                </a:cubicBezTo>
                <a:cubicBezTo>
                  <a:pt x="15119" y="111002"/>
                  <a:pt x="4380" y="63113"/>
                  <a:pt x="4248" y="36939"/>
                </a:cubicBezTo>
                <a:cubicBezTo>
                  <a:pt x="4222" y="30026"/>
                  <a:pt x="8549" y="24301"/>
                  <a:pt x="14353" y="21847"/>
                </a:cubicBezTo>
                <a:lnTo>
                  <a:pt x="64036" y="765"/>
                </a:lnTo>
                <a:cubicBezTo>
                  <a:pt x="65145" y="264"/>
                  <a:pt x="66332" y="0"/>
                  <a:pt x="67546" y="0"/>
                </a:cubicBezTo>
                <a:close/>
                <a:moveTo>
                  <a:pt x="67546" y="17625"/>
                </a:moveTo>
                <a:lnTo>
                  <a:pt x="67546" y="117387"/>
                </a:lnTo>
                <a:cubicBezTo>
                  <a:pt x="103957" y="99762"/>
                  <a:pt x="113746" y="60712"/>
                  <a:pt x="113983" y="37335"/>
                </a:cubicBezTo>
                <a:lnTo>
                  <a:pt x="67546" y="17652"/>
                </a:lnTo>
                <a:lnTo>
                  <a:pt x="67546" y="17652"/>
                </a:ln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36" name="Text 34"/>
          <p:cNvSpPr/>
          <p:nvPr/>
        </p:nvSpPr>
        <p:spPr>
          <a:xfrm>
            <a:off x="6837024" y="2870693"/>
            <a:ext cx="2710271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Военные гарнизонов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837024" y="3107102"/>
            <a:ext cx="2701828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Солдаты и офицеры городских гарнизонов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96658" y="3444831"/>
            <a:ext cx="5420543" cy="607911"/>
          </a:xfrm>
          <a:custGeom>
            <a:avLst/>
            <a:gdLst/>
            <a:ahLst/>
            <a:cxnLst/>
            <a:rect l="l" t="t" r="r" b="b"/>
            <a:pathLst>
              <a:path w="5420543" h="607911">
                <a:moveTo>
                  <a:pt x="33776" y="0"/>
                </a:moveTo>
                <a:lnTo>
                  <a:pt x="5386767" y="0"/>
                </a:lnTo>
                <a:cubicBezTo>
                  <a:pt x="5405421" y="0"/>
                  <a:pt x="5420543" y="15122"/>
                  <a:pt x="5420543" y="33776"/>
                </a:cubicBezTo>
                <a:lnTo>
                  <a:pt x="5420543" y="574136"/>
                </a:lnTo>
                <a:cubicBezTo>
                  <a:pt x="5420543" y="592790"/>
                  <a:pt x="5405421" y="607911"/>
                  <a:pt x="5386767" y="607911"/>
                </a:cubicBezTo>
                <a:lnTo>
                  <a:pt x="33776" y="607911"/>
                </a:lnTo>
                <a:cubicBezTo>
                  <a:pt x="15122" y="607911"/>
                  <a:pt x="0" y="592790"/>
                  <a:pt x="0" y="574136"/>
                </a:cubicBezTo>
                <a:lnTo>
                  <a:pt x="0" y="33776"/>
                </a:lnTo>
                <a:cubicBezTo>
                  <a:pt x="0" y="15122"/>
                  <a:pt x="15122" y="0"/>
                  <a:pt x="33776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9" name="Shape 37"/>
          <p:cNvSpPr/>
          <p:nvPr/>
        </p:nvSpPr>
        <p:spPr>
          <a:xfrm>
            <a:off x="6397977" y="3546150"/>
            <a:ext cx="337729" cy="337729"/>
          </a:xfrm>
          <a:custGeom>
            <a:avLst/>
            <a:gdLst/>
            <a:ahLst/>
            <a:cxnLst/>
            <a:rect l="l" t="t" r="r" b="b"/>
            <a:pathLst>
              <a:path w="337729" h="337729">
                <a:moveTo>
                  <a:pt x="168864" y="0"/>
                </a:moveTo>
                <a:lnTo>
                  <a:pt x="168864" y="0"/>
                </a:lnTo>
                <a:cubicBezTo>
                  <a:pt x="262063" y="0"/>
                  <a:pt x="337729" y="75666"/>
                  <a:pt x="337729" y="168864"/>
                </a:cubicBezTo>
                <a:lnTo>
                  <a:pt x="337729" y="168864"/>
                </a:lnTo>
                <a:cubicBezTo>
                  <a:pt x="337729" y="262063"/>
                  <a:pt x="262063" y="337729"/>
                  <a:pt x="168864" y="337729"/>
                </a:cubicBezTo>
                <a:lnTo>
                  <a:pt x="168864" y="337729"/>
                </a:lnTo>
                <a:cubicBezTo>
                  <a:pt x="75666" y="337729"/>
                  <a:pt x="0" y="262063"/>
                  <a:pt x="0" y="168864"/>
                </a:cubicBezTo>
                <a:lnTo>
                  <a:pt x="0" y="168864"/>
                </a:lnTo>
                <a:cubicBezTo>
                  <a:pt x="0" y="75666"/>
                  <a:pt x="75666" y="0"/>
                  <a:pt x="168864" y="0"/>
                </a:cubicBezTo>
                <a:close/>
              </a:path>
            </a:pathLst>
          </a:custGeom>
          <a:solidFill>
            <a:srgbClr val="4A4A4A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490852" y="3647468"/>
            <a:ext cx="151978" cy="135091"/>
          </a:xfrm>
          <a:custGeom>
            <a:avLst/>
            <a:gdLst/>
            <a:ahLst/>
            <a:cxnLst/>
            <a:rect l="l" t="t" r="r" b="b"/>
            <a:pathLst>
              <a:path w="151978" h="135091">
                <a:moveTo>
                  <a:pt x="82585" y="23008"/>
                </a:moveTo>
                <a:cubicBezTo>
                  <a:pt x="85013" y="21082"/>
                  <a:pt x="86543" y="18100"/>
                  <a:pt x="86543" y="14776"/>
                </a:cubicBezTo>
                <a:cubicBezTo>
                  <a:pt x="86543" y="8945"/>
                  <a:pt x="81820" y="4222"/>
                  <a:pt x="75989" y="4222"/>
                </a:cubicBezTo>
                <a:cubicBezTo>
                  <a:pt x="70158" y="4222"/>
                  <a:pt x="65435" y="8945"/>
                  <a:pt x="65435" y="14776"/>
                </a:cubicBezTo>
                <a:cubicBezTo>
                  <a:pt x="65435" y="18100"/>
                  <a:pt x="66992" y="21082"/>
                  <a:pt x="69393" y="23008"/>
                </a:cubicBezTo>
                <a:lnTo>
                  <a:pt x="51345" y="51398"/>
                </a:lnTo>
                <a:cubicBezTo>
                  <a:pt x="48707" y="55541"/>
                  <a:pt x="43087" y="56570"/>
                  <a:pt x="39155" y="53614"/>
                </a:cubicBezTo>
                <a:lnTo>
                  <a:pt x="23456" y="41873"/>
                </a:lnTo>
                <a:cubicBezTo>
                  <a:pt x="24644" y="40184"/>
                  <a:pt x="25330" y="38100"/>
                  <a:pt x="25330" y="35884"/>
                </a:cubicBezTo>
                <a:cubicBezTo>
                  <a:pt x="25330" y="30053"/>
                  <a:pt x="20607" y="25330"/>
                  <a:pt x="14776" y="25330"/>
                </a:cubicBezTo>
                <a:cubicBezTo>
                  <a:pt x="8945" y="25330"/>
                  <a:pt x="4222" y="30053"/>
                  <a:pt x="4222" y="35884"/>
                </a:cubicBezTo>
                <a:cubicBezTo>
                  <a:pt x="4222" y="41636"/>
                  <a:pt x="8839" y="46332"/>
                  <a:pt x="14565" y="46438"/>
                </a:cubicBezTo>
                <a:lnTo>
                  <a:pt x="23166" y="103825"/>
                </a:lnTo>
                <a:cubicBezTo>
                  <a:pt x="24406" y="112084"/>
                  <a:pt x="31504" y="118205"/>
                  <a:pt x="39868" y="118205"/>
                </a:cubicBezTo>
                <a:lnTo>
                  <a:pt x="112110" y="118205"/>
                </a:lnTo>
                <a:cubicBezTo>
                  <a:pt x="120474" y="118205"/>
                  <a:pt x="127572" y="112084"/>
                  <a:pt x="128812" y="103825"/>
                </a:cubicBezTo>
                <a:lnTo>
                  <a:pt x="137413" y="46438"/>
                </a:lnTo>
                <a:cubicBezTo>
                  <a:pt x="143139" y="46332"/>
                  <a:pt x="147756" y="41636"/>
                  <a:pt x="147756" y="35884"/>
                </a:cubicBezTo>
                <a:cubicBezTo>
                  <a:pt x="147756" y="30053"/>
                  <a:pt x="143033" y="25330"/>
                  <a:pt x="137202" y="25330"/>
                </a:cubicBezTo>
                <a:cubicBezTo>
                  <a:pt x="131371" y="25330"/>
                  <a:pt x="126648" y="30053"/>
                  <a:pt x="126648" y="35884"/>
                </a:cubicBezTo>
                <a:cubicBezTo>
                  <a:pt x="126648" y="38100"/>
                  <a:pt x="127334" y="40184"/>
                  <a:pt x="128522" y="41873"/>
                </a:cubicBezTo>
                <a:lnTo>
                  <a:pt x="112849" y="53641"/>
                </a:lnTo>
                <a:cubicBezTo>
                  <a:pt x="108917" y="56596"/>
                  <a:pt x="103297" y="55567"/>
                  <a:pt x="100659" y="51424"/>
                </a:cubicBezTo>
                <a:lnTo>
                  <a:pt x="82585" y="23008"/>
                </a:lnTo>
                <a:close/>
              </a:path>
            </a:pathLst>
          </a:custGeom>
          <a:solidFill>
            <a:srgbClr val="F5F0E6"/>
          </a:solidFill>
          <a:ln/>
        </p:spPr>
      </p:sp>
      <p:sp>
        <p:nvSpPr>
          <p:cNvPr id="41" name="Text 39"/>
          <p:cNvSpPr/>
          <p:nvPr/>
        </p:nvSpPr>
        <p:spPr>
          <a:xfrm>
            <a:off x="6837024" y="3546150"/>
            <a:ext cx="3605252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Дворяне с дворней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37024" y="3782560"/>
            <a:ext cx="3596809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Жили в городских усадьбах с многочисленной прислугой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165788" y="4293374"/>
            <a:ext cx="5682283" cy="1122947"/>
          </a:xfrm>
          <a:custGeom>
            <a:avLst/>
            <a:gdLst/>
            <a:ahLst/>
            <a:cxnLst/>
            <a:rect l="l" t="t" r="r" b="b"/>
            <a:pathLst>
              <a:path w="5682283" h="1122947">
                <a:moveTo>
                  <a:pt x="67545" y="0"/>
                </a:moveTo>
                <a:lnTo>
                  <a:pt x="5614737" y="0"/>
                </a:lnTo>
                <a:cubicBezTo>
                  <a:pt x="5652041" y="0"/>
                  <a:pt x="5682283" y="30241"/>
                  <a:pt x="5682283" y="67545"/>
                </a:cubicBezTo>
                <a:lnTo>
                  <a:pt x="5682283" y="1055402"/>
                </a:lnTo>
                <a:cubicBezTo>
                  <a:pt x="5682283" y="1092706"/>
                  <a:pt x="5652041" y="1122947"/>
                  <a:pt x="5614737" y="1122947"/>
                </a:cubicBezTo>
                <a:lnTo>
                  <a:pt x="67545" y="1122947"/>
                </a:lnTo>
                <a:cubicBezTo>
                  <a:pt x="30241" y="1122947"/>
                  <a:pt x="0" y="1092706"/>
                  <a:pt x="0" y="1055402"/>
                </a:cubicBezTo>
                <a:lnTo>
                  <a:pt x="0" y="67545"/>
                </a:lnTo>
                <a:cubicBezTo>
                  <a:pt x="0" y="30266"/>
                  <a:pt x="30266" y="0"/>
                  <a:pt x="67545" y="0"/>
                </a:cubicBezTo>
                <a:close/>
              </a:path>
            </a:pathLst>
          </a:custGeom>
          <a:solidFill>
            <a:srgbClr val="C9A962">
              <a:alpha val="10196"/>
            </a:srgbClr>
          </a:solidFill>
          <a:ln w="12700">
            <a:solidFill>
              <a:srgbClr val="C9A962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305101" y="4432687"/>
            <a:ext cx="5471202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Городское население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305101" y="4702870"/>
            <a:ext cx="5462759" cy="5741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1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Города оставались в первую очередь </a:t>
            </a:r>
            <a:r>
              <a:rPr lang="en-US" sz="931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опорными пунктами государственной власти и дислокации войск</a:t>
            </a:r>
            <a:r>
              <a:rPr lang="en-US" sz="931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, а не центрами торговли, ремесла и новой культуры. Городское население составляло всего около </a:t>
            </a:r>
            <a:r>
              <a:rPr lang="en-US" sz="931" b="1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4%</a:t>
            </a:r>
            <a:r>
              <a:rPr lang="en-US" sz="931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от общего числа жителей России.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65788" y="5528193"/>
            <a:ext cx="5682283" cy="989967"/>
          </a:xfrm>
          <a:custGeom>
            <a:avLst/>
            <a:gdLst/>
            <a:ahLst/>
            <a:cxnLst/>
            <a:rect l="l" t="t" r="r" b="b"/>
            <a:pathLst>
              <a:path w="5682283" h="599468">
                <a:moveTo>
                  <a:pt x="67548" y="0"/>
                </a:moveTo>
                <a:lnTo>
                  <a:pt x="5614734" y="0"/>
                </a:lnTo>
                <a:cubicBezTo>
                  <a:pt x="5652040" y="0"/>
                  <a:pt x="5682283" y="30242"/>
                  <a:pt x="5682283" y="67548"/>
                </a:cubicBezTo>
                <a:lnTo>
                  <a:pt x="5682283" y="531920"/>
                </a:lnTo>
                <a:cubicBezTo>
                  <a:pt x="5682283" y="569226"/>
                  <a:pt x="5652040" y="599468"/>
                  <a:pt x="5614734" y="599468"/>
                </a:cubicBezTo>
                <a:lnTo>
                  <a:pt x="67548" y="599468"/>
                </a:lnTo>
                <a:cubicBezTo>
                  <a:pt x="30242" y="599468"/>
                  <a:pt x="0" y="569226"/>
                  <a:pt x="0" y="531920"/>
                </a:cubicBezTo>
                <a:lnTo>
                  <a:pt x="0" y="67548"/>
                </a:lnTo>
                <a:cubicBezTo>
                  <a:pt x="0" y="30242"/>
                  <a:pt x="30242" y="0"/>
                  <a:pt x="67548" y="0"/>
                </a:cubicBezTo>
                <a:close/>
              </a:path>
            </a:pathLst>
          </a:custGeom>
          <a:solidFill>
            <a:srgbClr val="8B7355">
              <a:alpha val="10196"/>
            </a:srgbClr>
          </a:solidFill>
          <a:ln w="12700">
            <a:solidFill>
              <a:srgbClr val="8B7355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6239409" y="5953265"/>
            <a:ext cx="212964" cy="158800"/>
          </a:xfrm>
          <a:custGeom>
            <a:avLst/>
            <a:gdLst/>
            <a:ahLst/>
            <a:cxnLst/>
            <a:rect l="l" t="t" r="r" b="b"/>
            <a:pathLst>
              <a:path w="132981" h="118205">
                <a:moveTo>
                  <a:pt x="73878" y="0"/>
                </a:moveTo>
                <a:cubicBezTo>
                  <a:pt x="65728" y="0"/>
                  <a:pt x="59102" y="6626"/>
                  <a:pt x="59102" y="14776"/>
                </a:cubicBezTo>
                <a:lnTo>
                  <a:pt x="59102" y="22163"/>
                </a:lnTo>
                <a:lnTo>
                  <a:pt x="48021" y="22163"/>
                </a:lnTo>
                <a:lnTo>
                  <a:pt x="48021" y="5541"/>
                </a:lnTo>
                <a:cubicBezTo>
                  <a:pt x="48021" y="2470"/>
                  <a:pt x="45550" y="0"/>
                  <a:pt x="42480" y="0"/>
                </a:cubicBezTo>
                <a:cubicBezTo>
                  <a:pt x="39409" y="0"/>
                  <a:pt x="36939" y="2470"/>
                  <a:pt x="36939" y="5541"/>
                </a:cubicBezTo>
                <a:lnTo>
                  <a:pt x="36939" y="22163"/>
                </a:lnTo>
                <a:lnTo>
                  <a:pt x="22163" y="22163"/>
                </a:lnTo>
                <a:lnTo>
                  <a:pt x="22163" y="5541"/>
                </a:lnTo>
                <a:cubicBezTo>
                  <a:pt x="22163" y="2470"/>
                  <a:pt x="19693" y="0"/>
                  <a:pt x="16623" y="0"/>
                </a:cubicBezTo>
                <a:cubicBezTo>
                  <a:pt x="13552" y="0"/>
                  <a:pt x="11082" y="2470"/>
                  <a:pt x="11082" y="5541"/>
                </a:cubicBezTo>
                <a:lnTo>
                  <a:pt x="11082" y="22625"/>
                </a:lnTo>
                <a:cubicBezTo>
                  <a:pt x="4710" y="24264"/>
                  <a:pt x="0" y="30059"/>
                  <a:pt x="0" y="36939"/>
                </a:cubicBezTo>
                <a:lnTo>
                  <a:pt x="0" y="103429"/>
                </a:lnTo>
                <a:cubicBezTo>
                  <a:pt x="0" y="111579"/>
                  <a:pt x="6626" y="118205"/>
                  <a:pt x="14776" y="118205"/>
                </a:cubicBezTo>
                <a:lnTo>
                  <a:pt x="118205" y="118205"/>
                </a:lnTo>
                <a:cubicBezTo>
                  <a:pt x="126355" y="118205"/>
                  <a:pt x="132981" y="111579"/>
                  <a:pt x="132981" y="103429"/>
                </a:cubicBezTo>
                <a:lnTo>
                  <a:pt x="132981" y="59102"/>
                </a:lnTo>
                <a:cubicBezTo>
                  <a:pt x="132981" y="50953"/>
                  <a:pt x="126355" y="44327"/>
                  <a:pt x="118205" y="44327"/>
                </a:cubicBezTo>
                <a:lnTo>
                  <a:pt x="103429" y="44327"/>
                </a:lnTo>
                <a:lnTo>
                  <a:pt x="103429" y="14776"/>
                </a:lnTo>
                <a:cubicBezTo>
                  <a:pt x="103429" y="6626"/>
                  <a:pt x="96803" y="0"/>
                  <a:pt x="88654" y="0"/>
                </a:cubicBezTo>
                <a:lnTo>
                  <a:pt x="73878" y="0"/>
                </a:lnTo>
                <a:close/>
                <a:moveTo>
                  <a:pt x="88654" y="25857"/>
                </a:moveTo>
                <a:lnTo>
                  <a:pt x="88654" y="33245"/>
                </a:lnTo>
                <a:cubicBezTo>
                  <a:pt x="88654" y="35277"/>
                  <a:pt x="86991" y="36939"/>
                  <a:pt x="84960" y="36939"/>
                </a:cubicBezTo>
                <a:lnTo>
                  <a:pt x="77572" y="36939"/>
                </a:lnTo>
                <a:cubicBezTo>
                  <a:pt x="75540" y="36939"/>
                  <a:pt x="73878" y="35277"/>
                  <a:pt x="73878" y="33245"/>
                </a:cubicBezTo>
                <a:lnTo>
                  <a:pt x="73878" y="25857"/>
                </a:lnTo>
                <a:cubicBezTo>
                  <a:pt x="73878" y="23826"/>
                  <a:pt x="75540" y="22163"/>
                  <a:pt x="77572" y="22163"/>
                </a:cubicBezTo>
                <a:lnTo>
                  <a:pt x="84960" y="22163"/>
                </a:lnTo>
                <a:cubicBezTo>
                  <a:pt x="86991" y="22163"/>
                  <a:pt x="88654" y="23826"/>
                  <a:pt x="88654" y="25857"/>
                </a:cubicBezTo>
                <a:close/>
                <a:moveTo>
                  <a:pt x="84960" y="44327"/>
                </a:moveTo>
                <a:cubicBezTo>
                  <a:pt x="86991" y="44327"/>
                  <a:pt x="88654" y="45989"/>
                  <a:pt x="88654" y="48021"/>
                </a:cubicBezTo>
                <a:lnTo>
                  <a:pt x="88654" y="55409"/>
                </a:lnTo>
                <a:cubicBezTo>
                  <a:pt x="88654" y="57440"/>
                  <a:pt x="86991" y="59102"/>
                  <a:pt x="84960" y="59102"/>
                </a:cubicBezTo>
                <a:lnTo>
                  <a:pt x="77572" y="59102"/>
                </a:lnTo>
                <a:cubicBezTo>
                  <a:pt x="75540" y="59102"/>
                  <a:pt x="73878" y="57440"/>
                  <a:pt x="73878" y="55409"/>
                </a:cubicBezTo>
                <a:lnTo>
                  <a:pt x="73878" y="48021"/>
                </a:lnTo>
                <a:cubicBezTo>
                  <a:pt x="73878" y="45989"/>
                  <a:pt x="75540" y="44327"/>
                  <a:pt x="77572" y="44327"/>
                </a:cubicBezTo>
                <a:lnTo>
                  <a:pt x="84960" y="44327"/>
                </a:lnTo>
                <a:close/>
                <a:moveTo>
                  <a:pt x="88654" y="70184"/>
                </a:moveTo>
                <a:lnTo>
                  <a:pt x="88654" y="77572"/>
                </a:lnTo>
                <a:cubicBezTo>
                  <a:pt x="88654" y="79604"/>
                  <a:pt x="86991" y="81266"/>
                  <a:pt x="84960" y="81266"/>
                </a:cubicBezTo>
                <a:lnTo>
                  <a:pt x="77572" y="81266"/>
                </a:lnTo>
                <a:cubicBezTo>
                  <a:pt x="75540" y="81266"/>
                  <a:pt x="73878" y="79604"/>
                  <a:pt x="73878" y="77572"/>
                </a:cubicBezTo>
                <a:lnTo>
                  <a:pt x="73878" y="70184"/>
                </a:lnTo>
                <a:cubicBezTo>
                  <a:pt x="73878" y="68153"/>
                  <a:pt x="75540" y="66490"/>
                  <a:pt x="77572" y="66490"/>
                </a:cubicBezTo>
                <a:lnTo>
                  <a:pt x="84960" y="66490"/>
                </a:lnTo>
                <a:cubicBezTo>
                  <a:pt x="86991" y="66490"/>
                  <a:pt x="88654" y="68153"/>
                  <a:pt x="88654" y="70184"/>
                </a:cubicBezTo>
                <a:close/>
                <a:moveTo>
                  <a:pt x="114511" y="66490"/>
                </a:moveTo>
                <a:cubicBezTo>
                  <a:pt x="116543" y="66490"/>
                  <a:pt x="118205" y="68153"/>
                  <a:pt x="118205" y="70184"/>
                </a:cubicBezTo>
                <a:lnTo>
                  <a:pt x="118205" y="77572"/>
                </a:lnTo>
                <a:cubicBezTo>
                  <a:pt x="118205" y="79604"/>
                  <a:pt x="116543" y="81266"/>
                  <a:pt x="114511" y="81266"/>
                </a:cubicBezTo>
                <a:lnTo>
                  <a:pt x="107123" y="81266"/>
                </a:lnTo>
                <a:cubicBezTo>
                  <a:pt x="105092" y="81266"/>
                  <a:pt x="103429" y="79604"/>
                  <a:pt x="103429" y="77572"/>
                </a:cubicBezTo>
                <a:lnTo>
                  <a:pt x="103429" y="70184"/>
                </a:lnTo>
                <a:cubicBezTo>
                  <a:pt x="103429" y="68153"/>
                  <a:pt x="105092" y="66490"/>
                  <a:pt x="107123" y="66490"/>
                </a:cubicBezTo>
                <a:lnTo>
                  <a:pt x="114511" y="66490"/>
                </a:lnTo>
                <a:close/>
                <a:moveTo>
                  <a:pt x="59102" y="70184"/>
                </a:moveTo>
                <a:lnTo>
                  <a:pt x="59102" y="77572"/>
                </a:lnTo>
                <a:cubicBezTo>
                  <a:pt x="59102" y="79604"/>
                  <a:pt x="57440" y="81266"/>
                  <a:pt x="55409" y="81266"/>
                </a:cubicBezTo>
                <a:lnTo>
                  <a:pt x="48021" y="81266"/>
                </a:lnTo>
                <a:cubicBezTo>
                  <a:pt x="45989" y="81266"/>
                  <a:pt x="44327" y="79604"/>
                  <a:pt x="44327" y="77572"/>
                </a:cubicBezTo>
                <a:lnTo>
                  <a:pt x="44327" y="70184"/>
                </a:lnTo>
                <a:cubicBezTo>
                  <a:pt x="44327" y="68153"/>
                  <a:pt x="45989" y="66490"/>
                  <a:pt x="48021" y="66490"/>
                </a:cubicBezTo>
                <a:lnTo>
                  <a:pt x="55409" y="66490"/>
                </a:lnTo>
                <a:cubicBezTo>
                  <a:pt x="57440" y="66490"/>
                  <a:pt x="59102" y="68153"/>
                  <a:pt x="59102" y="70184"/>
                </a:cubicBezTo>
                <a:close/>
                <a:moveTo>
                  <a:pt x="55409" y="44327"/>
                </a:moveTo>
                <a:cubicBezTo>
                  <a:pt x="57440" y="44327"/>
                  <a:pt x="59102" y="45989"/>
                  <a:pt x="59102" y="48021"/>
                </a:cubicBezTo>
                <a:lnTo>
                  <a:pt x="59102" y="55409"/>
                </a:lnTo>
                <a:cubicBezTo>
                  <a:pt x="59102" y="57440"/>
                  <a:pt x="57440" y="59102"/>
                  <a:pt x="55409" y="59102"/>
                </a:cubicBezTo>
                <a:lnTo>
                  <a:pt x="48021" y="59102"/>
                </a:lnTo>
                <a:cubicBezTo>
                  <a:pt x="45989" y="59102"/>
                  <a:pt x="44327" y="57440"/>
                  <a:pt x="44327" y="55409"/>
                </a:cubicBezTo>
                <a:lnTo>
                  <a:pt x="44327" y="48021"/>
                </a:lnTo>
                <a:cubicBezTo>
                  <a:pt x="44327" y="45989"/>
                  <a:pt x="45989" y="44327"/>
                  <a:pt x="48021" y="44327"/>
                </a:cubicBezTo>
                <a:lnTo>
                  <a:pt x="55409" y="44327"/>
                </a:lnTo>
                <a:close/>
                <a:moveTo>
                  <a:pt x="29551" y="70184"/>
                </a:moveTo>
                <a:lnTo>
                  <a:pt x="29551" y="77572"/>
                </a:lnTo>
                <a:cubicBezTo>
                  <a:pt x="29551" y="79604"/>
                  <a:pt x="27889" y="81266"/>
                  <a:pt x="25857" y="81266"/>
                </a:cubicBezTo>
                <a:lnTo>
                  <a:pt x="18470" y="81266"/>
                </a:lnTo>
                <a:cubicBezTo>
                  <a:pt x="16438" y="81266"/>
                  <a:pt x="14776" y="79604"/>
                  <a:pt x="14776" y="77572"/>
                </a:cubicBezTo>
                <a:lnTo>
                  <a:pt x="14776" y="70184"/>
                </a:lnTo>
                <a:cubicBezTo>
                  <a:pt x="14776" y="68153"/>
                  <a:pt x="16438" y="66490"/>
                  <a:pt x="18470" y="66490"/>
                </a:cubicBezTo>
                <a:lnTo>
                  <a:pt x="25857" y="66490"/>
                </a:lnTo>
                <a:cubicBezTo>
                  <a:pt x="27889" y="66490"/>
                  <a:pt x="29551" y="68153"/>
                  <a:pt x="29551" y="70184"/>
                </a:cubicBezTo>
                <a:close/>
                <a:moveTo>
                  <a:pt x="25857" y="44327"/>
                </a:moveTo>
                <a:cubicBezTo>
                  <a:pt x="27889" y="44327"/>
                  <a:pt x="29551" y="45989"/>
                  <a:pt x="29551" y="48021"/>
                </a:cubicBezTo>
                <a:lnTo>
                  <a:pt x="29551" y="55409"/>
                </a:lnTo>
                <a:cubicBezTo>
                  <a:pt x="29551" y="57440"/>
                  <a:pt x="27889" y="59102"/>
                  <a:pt x="25857" y="59102"/>
                </a:cubicBezTo>
                <a:lnTo>
                  <a:pt x="18470" y="59102"/>
                </a:lnTo>
                <a:cubicBezTo>
                  <a:pt x="16438" y="59102"/>
                  <a:pt x="14776" y="57440"/>
                  <a:pt x="14776" y="55409"/>
                </a:cubicBezTo>
                <a:lnTo>
                  <a:pt x="14776" y="48021"/>
                </a:lnTo>
                <a:cubicBezTo>
                  <a:pt x="14776" y="45989"/>
                  <a:pt x="16438" y="44327"/>
                  <a:pt x="18470" y="44327"/>
                </a:cubicBezTo>
                <a:lnTo>
                  <a:pt x="25857" y="44327"/>
                </a:lnTo>
                <a:close/>
              </a:path>
            </a:pathLst>
          </a:custGeom>
          <a:solidFill>
            <a:srgbClr val="8B7355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8" name="Text 46"/>
          <p:cNvSpPr/>
          <p:nvPr/>
        </p:nvSpPr>
        <p:spPr>
          <a:xfrm>
            <a:off x="6564992" y="5633734"/>
            <a:ext cx="5333421" cy="749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b="1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Итог:</a:t>
            </a:r>
            <a:r>
              <a:rPr lang="en-US" sz="110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Города не стали самоуправляющимися общинами европейского типа, а сохранили свою </a:t>
            </a:r>
            <a:r>
              <a:rPr lang="en-US" sz="1100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военно-административную функцию</a:t>
            </a:r>
            <a:r>
              <a:rPr lang="en-US" sz="110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.</a:t>
            </a:r>
            <a:endParaRPr lang="en-US" sz="11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zdravrussia.ru/51a6c16b71b7ee4bc918aa6ed1ec3fd26409ea2f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3878" b="3878"/>
          <a:stretch/>
        </p:blipFill>
        <p:spPr>
          <a:xfrm>
            <a:off x="0" y="0"/>
            <a:ext cx="12192000" cy="6860359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2360"/>
            <a:ext cx="12192000" cy="6860359"/>
          </a:xfrm>
          <a:custGeom>
            <a:avLst/>
            <a:gdLst/>
            <a:ahLst/>
            <a:cxnLst/>
            <a:rect l="l" t="t" r="r" b="b"/>
            <a:pathLst>
              <a:path w="12192000" h="6860359">
                <a:moveTo>
                  <a:pt x="0" y="0"/>
                </a:moveTo>
                <a:lnTo>
                  <a:pt x="12192000" y="0"/>
                </a:lnTo>
                <a:lnTo>
                  <a:pt x="12192000" y="6860359"/>
                </a:lnTo>
                <a:lnTo>
                  <a:pt x="0" y="686035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A1A">
                  <a:alpha val="95000"/>
                </a:srgbClr>
              </a:gs>
              <a:gs pos="50000">
                <a:srgbClr val="2C2C2C">
                  <a:alpha val="90000"/>
                </a:srgbClr>
              </a:gs>
              <a:gs pos="100000">
                <a:srgbClr val="1A1A1A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6898" y="386898"/>
            <a:ext cx="11420268" cy="792668"/>
          </a:xfrm>
          <a:custGeom>
            <a:avLst/>
            <a:gdLst/>
            <a:ahLst/>
            <a:cxnLst/>
            <a:rect l="l" t="t" r="r" b="b"/>
            <a:pathLst>
              <a:path w="1670266" h="405771">
                <a:moveTo>
                  <a:pt x="0" y="0"/>
                </a:moveTo>
                <a:lnTo>
                  <a:pt x="1670266" y="0"/>
                </a:lnTo>
                <a:lnTo>
                  <a:pt x="1670266" y="405771"/>
                </a:lnTo>
                <a:lnTo>
                  <a:pt x="0" y="4057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9A9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96334" y="414667"/>
            <a:ext cx="11410832" cy="746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800" kern="0" spc="119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ЗАКЛЮЧЕНИЕ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377461" y="953090"/>
            <a:ext cx="11606935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96334" y="1481536"/>
            <a:ext cx="5624173" cy="2208149"/>
          </a:xfrm>
          <a:custGeom>
            <a:avLst/>
            <a:gdLst/>
            <a:ahLst/>
            <a:cxnLst/>
            <a:rect l="l" t="t" r="r" b="b"/>
            <a:pathLst>
              <a:path w="5624173" h="2208149">
                <a:moveTo>
                  <a:pt x="37746" y="0"/>
                </a:moveTo>
                <a:lnTo>
                  <a:pt x="5548677" y="0"/>
                </a:lnTo>
                <a:cubicBezTo>
                  <a:pt x="5590372" y="0"/>
                  <a:pt x="5624173" y="33801"/>
                  <a:pt x="5624173" y="75497"/>
                </a:cubicBezTo>
                <a:lnTo>
                  <a:pt x="5624173" y="2132652"/>
                </a:lnTo>
                <a:cubicBezTo>
                  <a:pt x="5624173" y="2174348"/>
                  <a:pt x="5590372" y="2208149"/>
                  <a:pt x="5548677" y="2208149"/>
                </a:cubicBezTo>
                <a:lnTo>
                  <a:pt x="37746" y="2208149"/>
                </a:lnTo>
                <a:cubicBezTo>
                  <a:pt x="16900" y="2208149"/>
                  <a:pt x="0" y="2191249"/>
                  <a:pt x="0" y="2170402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2C2C2C">
              <a:alpha val="90196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396334" y="1481536"/>
            <a:ext cx="37746" cy="2208149"/>
          </a:xfrm>
          <a:custGeom>
            <a:avLst/>
            <a:gdLst/>
            <a:ahLst/>
            <a:cxnLst/>
            <a:rect l="l" t="t" r="r" b="b"/>
            <a:pathLst>
              <a:path w="37746" h="2208149">
                <a:moveTo>
                  <a:pt x="37746" y="0"/>
                </a:moveTo>
                <a:lnTo>
                  <a:pt x="37746" y="0"/>
                </a:lnTo>
                <a:lnTo>
                  <a:pt x="37746" y="2208149"/>
                </a:lnTo>
                <a:lnTo>
                  <a:pt x="37746" y="2208149"/>
                </a:lnTo>
                <a:cubicBezTo>
                  <a:pt x="16900" y="2208149"/>
                  <a:pt x="0" y="2191249"/>
                  <a:pt x="0" y="2170402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9" name="Text 6"/>
          <p:cNvSpPr/>
          <p:nvPr/>
        </p:nvSpPr>
        <p:spPr>
          <a:xfrm>
            <a:off x="566192" y="1632520"/>
            <a:ext cx="5397697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Формально: европейский принцип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6192" y="2009981"/>
            <a:ext cx="5378824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Реформа Петра I в отношении городов свелась к внешнему оформлению городского сословия по европейским лекалам: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85065" y="2651666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12" name="Text 9"/>
          <p:cNvSpPr/>
          <p:nvPr/>
        </p:nvSpPr>
        <p:spPr>
          <a:xfrm>
            <a:off x="830415" y="2613920"/>
            <a:ext cx="359531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Созданы магистраты по образцу городских советов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85065" y="2897015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14" name="Text 11"/>
          <p:cNvSpPr/>
          <p:nvPr/>
        </p:nvSpPr>
        <p:spPr>
          <a:xfrm>
            <a:off x="830415" y="2859269"/>
            <a:ext cx="4095455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Введено сословно-корпоративное деление (гильдии, цехи)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85065" y="3142365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16" name="Text 13"/>
          <p:cNvSpPr/>
          <p:nvPr/>
        </p:nvSpPr>
        <p:spPr>
          <a:xfrm>
            <a:off x="830415" y="3104619"/>
            <a:ext cx="318954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Предусмотрены выборы из среды купечества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85065" y="3387715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100381" y="62723"/>
                </a:moveTo>
                <a:lnTo>
                  <a:pt x="76790" y="100470"/>
                </a:lnTo>
                <a:cubicBezTo>
                  <a:pt x="75551" y="102445"/>
                  <a:pt x="73428" y="103684"/>
                  <a:pt x="71098" y="103802"/>
                </a:cubicBezTo>
                <a:cubicBezTo>
                  <a:pt x="68769" y="103920"/>
                  <a:pt x="66528" y="102858"/>
                  <a:pt x="65142" y="100971"/>
                </a:cubicBezTo>
                <a:lnTo>
                  <a:pt x="50987" y="82098"/>
                </a:lnTo>
                <a:cubicBezTo>
                  <a:pt x="48628" y="78972"/>
                  <a:pt x="49276" y="74549"/>
                  <a:pt x="52402" y="72189"/>
                </a:cubicBezTo>
                <a:cubicBezTo>
                  <a:pt x="55528" y="69830"/>
                  <a:pt x="59951" y="70479"/>
                  <a:pt x="62311" y="73605"/>
                </a:cubicBezTo>
                <a:lnTo>
                  <a:pt x="70273" y="84221"/>
                </a:lnTo>
                <a:lnTo>
                  <a:pt x="88379" y="55233"/>
                </a:lnTo>
                <a:cubicBezTo>
                  <a:pt x="90443" y="51930"/>
                  <a:pt x="94808" y="50898"/>
                  <a:pt x="98140" y="52992"/>
                </a:cubicBezTo>
                <a:cubicBezTo>
                  <a:pt x="101472" y="55086"/>
                  <a:pt x="102475" y="59421"/>
                  <a:pt x="100381" y="62753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18" name="Text 15"/>
          <p:cNvSpPr/>
          <p:nvPr/>
        </p:nvSpPr>
        <p:spPr>
          <a:xfrm>
            <a:off x="830415" y="3349969"/>
            <a:ext cx="321785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Определены функции городского управления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96334" y="3802923"/>
            <a:ext cx="5624173" cy="2208149"/>
          </a:xfrm>
          <a:custGeom>
            <a:avLst/>
            <a:gdLst/>
            <a:ahLst/>
            <a:cxnLst/>
            <a:rect l="l" t="t" r="r" b="b"/>
            <a:pathLst>
              <a:path w="5624173" h="2208149">
                <a:moveTo>
                  <a:pt x="37746" y="0"/>
                </a:moveTo>
                <a:lnTo>
                  <a:pt x="5548677" y="0"/>
                </a:lnTo>
                <a:cubicBezTo>
                  <a:pt x="5590372" y="0"/>
                  <a:pt x="5624173" y="33801"/>
                  <a:pt x="5624173" y="75497"/>
                </a:cubicBezTo>
                <a:lnTo>
                  <a:pt x="5624173" y="2132652"/>
                </a:lnTo>
                <a:cubicBezTo>
                  <a:pt x="5624173" y="2174348"/>
                  <a:pt x="5590372" y="2208149"/>
                  <a:pt x="5548677" y="2208149"/>
                </a:cubicBezTo>
                <a:lnTo>
                  <a:pt x="37746" y="2208149"/>
                </a:lnTo>
                <a:cubicBezTo>
                  <a:pt x="16900" y="2208149"/>
                  <a:pt x="0" y="2191249"/>
                  <a:pt x="0" y="2170402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2C2C2C">
              <a:alpha val="9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396334" y="3802923"/>
            <a:ext cx="37746" cy="2208149"/>
          </a:xfrm>
          <a:custGeom>
            <a:avLst/>
            <a:gdLst/>
            <a:ahLst/>
            <a:cxnLst/>
            <a:rect l="l" t="t" r="r" b="b"/>
            <a:pathLst>
              <a:path w="37746" h="2208149">
                <a:moveTo>
                  <a:pt x="37746" y="0"/>
                </a:moveTo>
                <a:lnTo>
                  <a:pt x="37746" y="0"/>
                </a:lnTo>
                <a:lnTo>
                  <a:pt x="37746" y="2208149"/>
                </a:lnTo>
                <a:lnTo>
                  <a:pt x="37746" y="2208149"/>
                </a:lnTo>
                <a:cubicBezTo>
                  <a:pt x="16900" y="2208149"/>
                  <a:pt x="0" y="2191249"/>
                  <a:pt x="0" y="2170402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21" name="Text 18"/>
          <p:cNvSpPr/>
          <p:nvPr/>
        </p:nvSpPr>
        <p:spPr>
          <a:xfrm>
            <a:off x="566192" y="3953907"/>
            <a:ext cx="5397697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Фактически: централизованное управление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66192" y="4331368"/>
            <a:ext cx="5378824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Сохранился и даже укрепился принцип централизованного военно-административного управления: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85065" y="4973053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49247" y="49247"/>
                </a:moveTo>
                <a:cubicBezTo>
                  <a:pt x="52019" y="46475"/>
                  <a:pt x="56501" y="46475"/>
                  <a:pt x="59244" y="49247"/>
                </a:cubicBezTo>
                <a:lnTo>
                  <a:pt x="75463" y="65466"/>
                </a:lnTo>
                <a:lnTo>
                  <a:pt x="91682" y="49247"/>
                </a:lnTo>
                <a:cubicBezTo>
                  <a:pt x="94454" y="46475"/>
                  <a:pt x="98936" y="46475"/>
                  <a:pt x="101679" y="49247"/>
                </a:cubicBezTo>
                <a:cubicBezTo>
                  <a:pt x="104421" y="52019"/>
                  <a:pt x="104451" y="56501"/>
                  <a:pt x="101679" y="59244"/>
                </a:cubicBezTo>
                <a:lnTo>
                  <a:pt x="85460" y="75463"/>
                </a:lnTo>
                <a:lnTo>
                  <a:pt x="101679" y="91682"/>
                </a:lnTo>
                <a:cubicBezTo>
                  <a:pt x="104451" y="94454"/>
                  <a:pt x="104451" y="98936"/>
                  <a:pt x="101679" y="101679"/>
                </a:cubicBezTo>
                <a:cubicBezTo>
                  <a:pt x="98907" y="104421"/>
                  <a:pt x="94424" y="104451"/>
                  <a:pt x="91682" y="101679"/>
                </a:cubicBezTo>
                <a:lnTo>
                  <a:pt x="75463" y="85460"/>
                </a:lnTo>
                <a:lnTo>
                  <a:pt x="59244" y="101679"/>
                </a:lnTo>
                <a:cubicBezTo>
                  <a:pt x="56472" y="104451"/>
                  <a:pt x="51989" y="104451"/>
                  <a:pt x="49247" y="101679"/>
                </a:cubicBezTo>
                <a:cubicBezTo>
                  <a:pt x="46504" y="98907"/>
                  <a:pt x="46475" y="94424"/>
                  <a:pt x="49247" y="91682"/>
                </a:cubicBezTo>
                <a:lnTo>
                  <a:pt x="65466" y="75463"/>
                </a:lnTo>
                <a:lnTo>
                  <a:pt x="49247" y="59244"/>
                </a:lnTo>
                <a:cubicBezTo>
                  <a:pt x="46475" y="56472"/>
                  <a:pt x="46475" y="51989"/>
                  <a:pt x="49247" y="49247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24" name="Text 21"/>
          <p:cNvSpPr/>
          <p:nvPr/>
        </p:nvSpPr>
        <p:spPr>
          <a:xfrm>
            <a:off x="830415" y="4935307"/>
            <a:ext cx="4340805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Магистраты подчинялись воеводам, не имели независимости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585065" y="5218402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49247" y="49247"/>
                </a:moveTo>
                <a:cubicBezTo>
                  <a:pt x="52019" y="46475"/>
                  <a:pt x="56501" y="46475"/>
                  <a:pt x="59244" y="49247"/>
                </a:cubicBezTo>
                <a:lnTo>
                  <a:pt x="75463" y="65466"/>
                </a:lnTo>
                <a:lnTo>
                  <a:pt x="91682" y="49247"/>
                </a:lnTo>
                <a:cubicBezTo>
                  <a:pt x="94454" y="46475"/>
                  <a:pt x="98936" y="46475"/>
                  <a:pt x="101679" y="49247"/>
                </a:cubicBezTo>
                <a:cubicBezTo>
                  <a:pt x="104421" y="52019"/>
                  <a:pt x="104451" y="56501"/>
                  <a:pt x="101679" y="59244"/>
                </a:cubicBezTo>
                <a:lnTo>
                  <a:pt x="85460" y="75463"/>
                </a:lnTo>
                <a:lnTo>
                  <a:pt x="101679" y="91682"/>
                </a:lnTo>
                <a:cubicBezTo>
                  <a:pt x="104451" y="94454"/>
                  <a:pt x="104451" y="98936"/>
                  <a:pt x="101679" y="101679"/>
                </a:cubicBezTo>
                <a:cubicBezTo>
                  <a:pt x="98907" y="104421"/>
                  <a:pt x="94424" y="104451"/>
                  <a:pt x="91682" y="101679"/>
                </a:cubicBezTo>
                <a:lnTo>
                  <a:pt x="75463" y="85460"/>
                </a:lnTo>
                <a:lnTo>
                  <a:pt x="59244" y="101679"/>
                </a:lnTo>
                <a:cubicBezTo>
                  <a:pt x="56472" y="104451"/>
                  <a:pt x="51989" y="104451"/>
                  <a:pt x="49247" y="101679"/>
                </a:cubicBezTo>
                <a:cubicBezTo>
                  <a:pt x="46504" y="98907"/>
                  <a:pt x="46475" y="94424"/>
                  <a:pt x="49247" y="91682"/>
                </a:cubicBezTo>
                <a:lnTo>
                  <a:pt x="65466" y="75463"/>
                </a:lnTo>
                <a:lnTo>
                  <a:pt x="49247" y="59244"/>
                </a:lnTo>
                <a:cubicBezTo>
                  <a:pt x="46475" y="56472"/>
                  <a:pt x="46475" y="51989"/>
                  <a:pt x="49247" y="49247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26" name="Text 23"/>
          <p:cNvSpPr/>
          <p:nvPr/>
        </p:nvSpPr>
        <p:spPr>
          <a:xfrm>
            <a:off x="830415" y="5180656"/>
            <a:ext cx="4208693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Гильдии — фискальные единицы, не корпорации с правами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585065" y="5463752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49247" y="49247"/>
                </a:moveTo>
                <a:cubicBezTo>
                  <a:pt x="52019" y="46475"/>
                  <a:pt x="56501" y="46475"/>
                  <a:pt x="59244" y="49247"/>
                </a:cubicBezTo>
                <a:lnTo>
                  <a:pt x="75463" y="65466"/>
                </a:lnTo>
                <a:lnTo>
                  <a:pt x="91682" y="49247"/>
                </a:lnTo>
                <a:cubicBezTo>
                  <a:pt x="94454" y="46475"/>
                  <a:pt x="98936" y="46475"/>
                  <a:pt x="101679" y="49247"/>
                </a:cubicBezTo>
                <a:cubicBezTo>
                  <a:pt x="104421" y="52019"/>
                  <a:pt x="104451" y="56501"/>
                  <a:pt x="101679" y="59244"/>
                </a:cubicBezTo>
                <a:lnTo>
                  <a:pt x="85460" y="75463"/>
                </a:lnTo>
                <a:lnTo>
                  <a:pt x="101679" y="91682"/>
                </a:lnTo>
                <a:cubicBezTo>
                  <a:pt x="104451" y="94454"/>
                  <a:pt x="104451" y="98936"/>
                  <a:pt x="101679" y="101679"/>
                </a:cubicBezTo>
                <a:cubicBezTo>
                  <a:pt x="98907" y="104421"/>
                  <a:pt x="94424" y="104451"/>
                  <a:pt x="91682" y="101679"/>
                </a:cubicBezTo>
                <a:lnTo>
                  <a:pt x="75463" y="85460"/>
                </a:lnTo>
                <a:lnTo>
                  <a:pt x="59244" y="101679"/>
                </a:lnTo>
                <a:cubicBezTo>
                  <a:pt x="56472" y="104451"/>
                  <a:pt x="51989" y="104451"/>
                  <a:pt x="49247" y="101679"/>
                </a:cubicBezTo>
                <a:cubicBezTo>
                  <a:pt x="46504" y="98907"/>
                  <a:pt x="46475" y="94424"/>
                  <a:pt x="49247" y="91682"/>
                </a:cubicBezTo>
                <a:lnTo>
                  <a:pt x="65466" y="75463"/>
                </a:lnTo>
                <a:lnTo>
                  <a:pt x="49247" y="59244"/>
                </a:lnTo>
                <a:cubicBezTo>
                  <a:pt x="46475" y="56472"/>
                  <a:pt x="46475" y="51989"/>
                  <a:pt x="49247" y="49247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28" name="Text 25"/>
          <p:cNvSpPr/>
          <p:nvPr/>
        </p:nvSpPr>
        <p:spPr>
          <a:xfrm>
            <a:off x="830415" y="5426006"/>
            <a:ext cx="313292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Отсутствие собственного бюджета у городов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585065" y="5709102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49247" y="49247"/>
                </a:moveTo>
                <a:cubicBezTo>
                  <a:pt x="52019" y="46475"/>
                  <a:pt x="56501" y="46475"/>
                  <a:pt x="59244" y="49247"/>
                </a:cubicBezTo>
                <a:lnTo>
                  <a:pt x="75463" y="65466"/>
                </a:lnTo>
                <a:lnTo>
                  <a:pt x="91682" y="49247"/>
                </a:lnTo>
                <a:cubicBezTo>
                  <a:pt x="94454" y="46475"/>
                  <a:pt x="98936" y="46475"/>
                  <a:pt x="101679" y="49247"/>
                </a:cubicBezTo>
                <a:cubicBezTo>
                  <a:pt x="104421" y="52019"/>
                  <a:pt x="104451" y="56501"/>
                  <a:pt x="101679" y="59244"/>
                </a:cubicBezTo>
                <a:lnTo>
                  <a:pt x="85460" y="75463"/>
                </a:lnTo>
                <a:lnTo>
                  <a:pt x="101679" y="91682"/>
                </a:lnTo>
                <a:cubicBezTo>
                  <a:pt x="104451" y="94454"/>
                  <a:pt x="104451" y="98936"/>
                  <a:pt x="101679" y="101679"/>
                </a:cubicBezTo>
                <a:cubicBezTo>
                  <a:pt x="98907" y="104421"/>
                  <a:pt x="94424" y="104451"/>
                  <a:pt x="91682" y="101679"/>
                </a:cubicBezTo>
                <a:lnTo>
                  <a:pt x="75463" y="85460"/>
                </a:lnTo>
                <a:lnTo>
                  <a:pt x="59244" y="101679"/>
                </a:lnTo>
                <a:cubicBezTo>
                  <a:pt x="56472" y="104451"/>
                  <a:pt x="51989" y="104451"/>
                  <a:pt x="49247" y="101679"/>
                </a:cubicBezTo>
                <a:cubicBezTo>
                  <a:pt x="46504" y="98907"/>
                  <a:pt x="46475" y="94424"/>
                  <a:pt x="49247" y="91682"/>
                </a:cubicBezTo>
                <a:lnTo>
                  <a:pt x="65466" y="75463"/>
                </a:lnTo>
                <a:lnTo>
                  <a:pt x="49247" y="59244"/>
                </a:lnTo>
                <a:cubicBezTo>
                  <a:pt x="46475" y="56472"/>
                  <a:pt x="46475" y="51989"/>
                  <a:pt x="49247" y="49247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30" name="Text 27"/>
          <p:cNvSpPr/>
          <p:nvPr/>
        </p:nvSpPr>
        <p:spPr>
          <a:xfrm>
            <a:off x="830415" y="5671356"/>
            <a:ext cx="4095455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Города — военно-административные центры, не торговые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182993" y="1490972"/>
            <a:ext cx="5624173" cy="2340260"/>
          </a:xfrm>
          <a:custGeom>
            <a:avLst/>
            <a:gdLst/>
            <a:ahLst/>
            <a:cxnLst/>
            <a:rect l="l" t="t" r="r" b="b"/>
            <a:pathLst>
              <a:path w="5624173" h="2340260">
                <a:moveTo>
                  <a:pt x="75497" y="0"/>
                </a:moveTo>
                <a:lnTo>
                  <a:pt x="5548677" y="0"/>
                </a:lnTo>
                <a:cubicBezTo>
                  <a:pt x="5590372" y="0"/>
                  <a:pt x="5624173" y="33801"/>
                  <a:pt x="5624173" y="75497"/>
                </a:cubicBezTo>
                <a:lnTo>
                  <a:pt x="5624173" y="2264763"/>
                </a:lnTo>
                <a:cubicBezTo>
                  <a:pt x="5624173" y="2306459"/>
                  <a:pt x="5590372" y="2340260"/>
                  <a:pt x="5548677" y="2340260"/>
                </a:cubicBezTo>
                <a:lnTo>
                  <a:pt x="75497" y="2340260"/>
                </a:lnTo>
                <a:cubicBezTo>
                  <a:pt x="33801" y="2340260"/>
                  <a:pt x="0" y="2306459"/>
                  <a:pt x="0" y="2264763"/>
                </a:cubicBezTo>
                <a:lnTo>
                  <a:pt x="0" y="75497"/>
                </a:lnTo>
                <a:cubicBezTo>
                  <a:pt x="0" y="33801"/>
                  <a:pt x="33801" y="0"/>
                  <a:pt x="75497" y="0"/>
                </a:cubicBezTo>
                <a:close/>
              </a:path>
            </a:pathLst>
          </a:custGeom>
          <a:solidFill>
            <a:srgbClr val="C9A962">
              <a:alpha val="20000"/>
            </a:srgbClr>
          </a:solidFill>
          <a:ln w="25400">
            <a:solidFill>
              <a:srgbClr val="C9A962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6296231" y="1651393"/>
            <a:ext cx="5397697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6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Главный вывод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305668" y="2028854"/>
            <a:ext cx="5378824" cy="736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89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Цель реформы — </a:t>
            </a:r>
            <a:r>
              <a:rPr lang="en-US" sz="1189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повышение эффективности государственного управления и фиска</a:t>
            </a:r>
            <a:r>
              <a:rPr lang="en-US" sz="1189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(сбора налогов), а не создание самоуправляющихся городских общин.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8618651" y="2878142"/>
            <a:ext cx="754923" cy="37746"/>
          </a:xfrm>
          <a:custGeom>
            <a:avLst/>
            <a:gdLst/>
            <a:ahLst/>
            <a:cxnLst/>
            <a:rect l="l" t="t" r="r" b="b"/>
            <a:pathLst>
              <a:path w="754923" h="37746">
                <a:moveTo>
                  <a:pt x="0" y="0"/>
                </a:moveTo>
                <a:lnTo>
                  <a:pt x="754923" y="0"/>
                </a:lnTo>
                <a:lnTo>
                  <a:pt x="754923" y="37746"/>
                </a:lnTo>
                <a:lnTo>
                  <a:pt x="0" y="37746"/>
                </a:lnTo>
                <a:lnTo>
                  <a:pt x="0" y="0"/>
                </a:ln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35" name="Text 32"/>
          <p:cNvSpPr/>
          <p:nvPr/>
        </p:nvSpPr>
        <p:spPr>
          <a:xfrm>
            <a:off x="6310386" y="3029127"/>
            <a:ext cx="5369387" cy="641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04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Города не стали самоуправляющимися общинами, а горожане — свободным экономически активным сословием. Их главной ролью осталось </a:t>
            </a:r>
            <a:r>
              <a:rPr lang="en-US" sz="1040" b="1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обслуживание нужд абсолютистского государства</a:t>
            </a:r>
            <a:r>
              <a:rPr lang="en-US" sz="104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.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173557" y="3956266"/>
            <a:ext cx="5643046" cy="2642229"/>
          </a:xfrm>
          <a:custGeom>
            <a:avLst/>
            <a:gdLst/>
            <a:ahLst/>
            <a:cxnLst/>
            <a:rect l="l" t="t" r="r" b="b"/>
            <a:pathLst>
              <a:path w="5643046" h="2642229">
                <a:moveTo>
                  <a:pt x="75488" y="0"/>
                </a:moveTo>
                <a:lnTo>
                  <a:pt x="5567558" y="0"/>
                </a:lnTo>
                <a:cubicBezTo>
                  <a:pt x="5609249" y="0"/>
                  <a:pt x="5643046" y="33797"/>
                  <a:pt x="5643046" y="75488"/>
                </a:cubicBezTo>
                <a:lnTo>
                  <a:pt x="5643046" y="2566741"/>
                </a:lnTo>
                <a:cubicBezTo>
                  <a:pt x="5643046" y="2608432"/>
                  <a:pt x="5609249" y="2642229"/>
                  <a:pt x="5567558" y="2642229"/>
                </a:cubicBezTo>
                <a:lnTo>
                  <a:pt x="75488" y="2642229"/>
                </a:lnTo>
                <a:cubicBezTo>
                  <a:pt x="33797" y="2642229"/>
                  <a:pt x="0" y="2608432"/>
                  <a:pt x="0" y="2566741"/>
                </a:cubicBezTo>
                <a:lnTo>
                  <a:pt x="0" y="75488"/>
                </a:lnTo>
                <a:cubicBezTo>
                  <a:pt x="0" y="33797"/>
                  <a:pt x="33797" y="0"/>
                  <a:pt x="75488" y="0"/>
                </a:cubicBezTo>
                <a:close/>
              </a:path>
            </a:pathLst>
          </a:custGeom>
          <a:solidFill>
            <a:srgbClr val="2C2C2C">
              <a:alpha val="90196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6324541" y="4107251"/>
            <a:ext cx="5426006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Историческое значение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324541" y="4484712"/>
            <a:ext cx="5416570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Реформы Петра I заложили основу для дальнейшего развития городского сословия в России: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6324541" y="5088650"/>
            <a:ext cx="5341077" cy="339715"/>
          </a:xfrm>
          <a:custGeom>
            <a:avLst/>
            <a:gdLst/>
            <a:ahLst/>
            <a:cxnLst/>
            <a:rect l="l" t="t" r="r" b="b"/>
            <a:pathLst>
              <a:path w="5341077" h="339715">
                <a:moveTo>
                  <a:pt x="37746" y="0"/>
                </a:moveTo>
                <a:lnTo>
                  <a:pt x="5303332" y="0"/>
                </a:lnTo>
                <a:cubicBezTo>
                  <a:pt x="5324178" y="0"/>
                  <a:pt x="5341077" y="16899"/>
                  <a:pt x="5341077" y="37746"/>
                </a:cubicBezTo>
                <a:lnTo>
                  <a:pt x="5341077" y="301969"/>
                </a:lnTo>
                <a:cubicBezTo>
                  <a:pt x="5341077" y="322816"/>
                  <a:pt x="5324178" y="339715"/>
                  <a:pt x="5303332" y="339715"/>
                </a:cubicBezTo>
                <a:lnTo>
                  <a:pt x="37746" y="339715"/>
                </a:lnTo>
                <a:cubicBezTo>
                  <a:pt x="16913" y="339715"/>
                  <a:pt x="0" y="322802"/>
                  <a:pt x="0" y="301969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0" name="Text 37"/>
          <p:cNvSpPr/>
          <p:nvPr/>
        </p:nvSpPr>
        <p:spPr>
          <a:xfrm>
            <a:off x="6400033" y="5164142"/>
            <a:ext cx="525614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1775 год:</a:t>
            </a:r>
            <a:r>
              <a:rPr lang="en-US" sz="104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Манифест о разделении купечества на гильдии и мещан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6324541" y="5503858"/>
            <a:ext cx="5341077" cy="339715"/>
          </a:xfrm>
          <a:custGeom>
            <a:avLst/>
            <a:gdLst/>
            <a:ahLst/>
            <a:cxnLst/>
            <a:rect l="l" t="t" r="r" b="b"/>
            <a:pathLst>
              <a:path w="5341077" h="339715">
                <a:moveTo>
                  <a:pt x="37746" y="0"/>
                </a:moveTo>
                <a:lnTo>
                  <a:pt x="5303332" y="0"/>
                </a:lnTo>
                <a:cubicBezTo>
                  <a:pt x="5324178" y="0"/>
                  <a:pt x="5341077" y="16899"/>
                  <a:pt x="5341077" y="37746"/>
                </a:cubicBezTo>
                <a:lnTo>
                  <a:pt x="5341077" y="301969"/>
                </a:lnTo>
                <a:cubicBezTo>
                  <a:pt x="5341077" y="322816"/>
                  <a:pt x="5324178" y="339715"/>
                  <a:pt x="5303332" y="339715"/>
                </a:cubicBezTo>
                <a:lnTo>
                  <a:pt x="37746" y="339715"/>
                </a:lnTo>
                <a:cubicBezTo>
                  <a:pt x="16913" y="339715"/>
                  <a:pt x="0" y="322802"/>
                  <a:pt x="0" y="301969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2" name="Text 39"/>
          <p:cNvSpPr/>
          <p:nvPr/>
        </p:nvSpPr>
        <p:spPr>
          <a:xfrm>
            <a:off x="6400033" y="5579350"/>
            <a:ext cx="525614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1785 год:</a:t>
            </a:r>
            <a:r>
              <a:rPr lang="en-US" sz="104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Жалованная грамота городам — новый этап городской реформы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6324541" y="5919065"/>
            <a:ext cx="5341077" cy="528446"/>
          </a:xfrm>
          <a:custGeom>
            <a:avLst/>
            <a:gdLst/>
            <a:ahLst/>
            <a:cxnLst/>
            <a:rect l="l" t="t" r="r" b="b"/>
            <a:pathLst>
              <a:path w="5341077" h="528446">
                <a:moveTo>
                  <a:pt x="37747" y="0"/>
                </a:moveTo>
                <a:lnTo>
                  <a:pt x="5303331" y="0"/>
                </a:lnTo>
                <a:cubicBezTo>
                  <a:pt x="5324178" y="0"/>
                  <a:pt x="5341077" y="16900"/>
                  <a:pt x="5341077" y="37747"/>
                </a:cubicBezTo>
                <a:lnTo>
                  <a:pt x="5341077" y="490699"/>
                </a:lnTo>
                <a:cubicBezTo>
                  <a:pt x="5341077" y="511546"/>
                  <a:pt x="5324178" y="528446"/>
                  <a:pt x="5303331" y="528446"/>
                </a:cubicBezTo>
                <a:lnTo>
                  <a:pt x="37747" y="528446"/>
                </a:lnTo>
                <a:cubicBezTo>
                  <a:pt x="16900" y="528446"/>
                  <a:pt x="0" y="511546"/>
                  <a:pt x="0" y="490699"/>
                </a:cubicBezTo>
                <a:lnTo>
                  <a:pt x="0" y="37747"/>
                </a:lnTo>
                <a:cubicBezTo>
                  <a:pt x="0" y="16914"/>
                  <a:pt x="16914" y="0"/>
                  <a:pt x="3774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4" name="Text 41"/>
          <p:cNvSpPr/>
          <p:nvPr/>
        </p:nvSpPr>
        <p:spPr>
          <a:xfrm>
            <a:off x="6400033" y="5994557"/>
            <a:ext cx="5256149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1870 год:</a:t>
            </a:r>
            <a:r>
              <a:rPr lang="en-US" sz="104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Городовое положение — начало современного городского самоуправления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344433" y="6673988"/>
            <a:ext cx="11503133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СТРУКТУРА ИССЛЕДОВАНИЯ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Содержание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371600"/>
            <a:ext cx="5581650" cy="2390775"/>
          </a:xfrm>
          <a:custGeom>
            <a:avLst/>
            <a:gdLst/>
            <a:ahLst/>
            <a:cxnLst/>
            <a:rect l="l" t="t" r="r" b="b"/>
            <a:pathLst>
              <a:path w="5581650" h="2390775">
                <a:moveTo>
                  <a:pt x="38100" y="0"/>
                </a:moveTo>
                <a:lnTo>
                  <a:pt x="5505456" y="0"/>
                </a:lnTo>
                <a:cubicBezTo>
                  <a:pt x="5547509" y="0"/>
                  <a:pt x="5581650" y="34141"/>
                  <a:pt x="5581650" y="76194"/>
                </a:cubicBezTo>
                <a:lnTo>
                  <a:pt x="5581650" y="2314581"/>
                </a:lnTo>
                <a:cubicBezTo>
                  <a:pt x="5581650" y="2356634"/>
                  <a:pt x="5547509" y="2390775"/>
                  <a:pt x="5505456" y="2390775"/>
                </a:cubicBezTo>
                <a:lnTo>
                  <a:pt x="38100" y="2390775"/>
                </a:lnTo>
                <a:cubicBezTo>
                  <a:pt x="17072" y="2390775"/>
                  <a:pt x="0" y="2373703"/>
                  <a:pt x="0" y="23526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371600"/>
            <a:ext cx="38100" cy="2390775"/>
          </a:xfrm>
          <a:custGeom>
            <a:avLst/>
            <a:gdLst/>
            <a:ahLst/>
            <a:cxnLst/>
            <a:rect l="l" t="t" r="r" b="b"/>
            <a:pathLst>
              <a:path w="38100" h="2390775">
                <a:moveTo>
                  <a:pt x="38100" y="0"/>
                </a:moveTo>
                <a:lnTo>
                  <a:pt x="38100" y="0"/>
                </a:lnTo>
                <a:lnTo>
                  <a:pt x="38100" y="2390775"/>
                </a:lnTo>
                <a:lnTo>
                  <a:pt x="38100" y="2390775"/>
                </a:lnTo>
                <a:cubicBezTo>
                  <a:pt x="17072" y="2390775"/>
                  <a:pt x="0" y="2373703"/>
                  <a:pt x="0" y="23526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6" name="Shape 4"/>
          <p:cNvSpPr/>
          <p:nvPr/>
        </p:nvSpPr>
        <p:spPr>
          <a:xfrm>
            <a:off x="647700" y="1600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7" name="Text 5"/>
          <p:cNvSpPr/>
          <p:nvPr/>
        </p:nvSpPr>
        <p:spPr>
          <a:xfrm flipH="1">
            <a:off x="868604" y="1696298"/>
            <a:ext cx="22738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 smtClean="0">
                <a:solidFill>
                  <a:srgbClr val="1A1A1A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33500" y="16002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Исторический контекст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33500" y="2019300"/>
            <a:ext cx="4495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Эпоха петровских реформ, цели модернизации, влияние европейского опыта. Хронология: от Бурмистерской палаты (1699) к Главному магистрату (1720—1721).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29350" y="1371600"/>
            <a:ext cx="5581650" cy="2390775"/>
          </a:xfrm>
          <a:custGeom>
            <a:avLst/>
            <a:gdLst/>
            <a:ahLst/>
            <a:cxnLst/>
            <a:rect l="l" t="t" r="r" b="b"/>
            <a:pathLst>
              <a:path w="5581650" h="2390775">
                <a:moveTo>
                  <a:pt x="38100" y="0"/>
                </a:moveTo>
                <a:lnTo>
                  <a:pt x="5505456" y="0"/>
                </a:lnTo>
                <a:cubicBezTo>
                  <a:pt x="5547509" y="0"/>
                  <a:pt x="5581650" y="34141"/>
                  <a:pt x="5581650" y="76194"/>
                </a:cubicBezTo>
                <a:lnTo>
                  <a:pt x="5581650" y="2314581"/>
                </a:lnTo>
                <a:cubicBezTo>
                  <a:pt x="5581650" y="2356634"/>
                  <a:pt x="5547509" y="2390775"/>
                  <a:pt x="5505456" y="2390775"/>
                </a:cubicBezTo>
                <a:lnTo>
                  <a:pt x="38100" y="2390775"/>
                </a:lnTo>
                <a:cubicBezTo>
                  <a:pt x="17072" y="2390775"/>
                  <a:pt x="0" y="2373703"/>
                  <a:pt x="0" y="23526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11" name="Shape 9"/>
          <p:cNvSpPr/>
          <p:nvPr/>
        </p:nvSpPr>
        <p:spPr>
          <a:xfrm>
            <a:off x="6229350" y="1371600"/>
            <a:ext cx="38100" cy="2390775"/>
          </a:xfrm>
          <a:custGeom>
            <a:avLst/>
            <a:gdLst/>
            <a:ahLst/>
            <a:cxnLst/>
            <a:rect l="l" t="t" r="r" b="b"/>
            <a:pathLst>
              <a:path w="38100" h="2390775">
                <a:moveTo>
                  <a:pt x="38100" y="0"/>
                </a:moveTo>
                <a:lnTo>
                  <a:pt x="38100" y="0"/>
                </a:lnTo>
                <a:lnTo>
                  <a:pt x="38100" y="2390775"/>
                </a:lnTo>
                <a:lnTo>
                  <a:pt x="38100" y="2390775"/>
                </a:lnTo>
                <a:cubicBezTo>
                  <a:pt x="17072" y="2390775"/>
                  <a:pt x="0" y="2373703"/>
                  <a:pt x="0" y="23526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12" name="Shape 10"/>
          <p:cNvSpPr/>
          <p:nvPr/>
        </p:nvSpPr>
        <p:spPr>
          <a:xfrm>
            <a:off x="6477000" y="1600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13" name="Text 11"/>
          <p:cNvSpPr/>
          <p:nvPr/>
        </p:nvSpPr>
        <p:spPr>
          <a:xfrm>
            <a:off x="6683810" y="1714500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 smtClean="0">
                <a:solidFill>
                  <a:srgbClr val="1A1A1A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62800" y="16002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Формальные нововведения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62800" y="2019300"/>
            <a:ext cx="4495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Создание магистратов, сословно-корпоративное деление горожан, функции новых органов управления по западноевропейскому образцу.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3990975"/>
            <a:ext cx="5581650" cy="2143125"/>
          </a:xfrm>
          <a:custGeom>
            <a:avLst/>
            <a:gdLst/>
            <a:ahLst/>
            <a:cxnLst/>
            <a:rect l="l" t="t" r="r" b="b"/>
            <a:pathLst>
              <a:path w="5581650" h="2143125">
                <a:moveTo>
                  <a:pt x="38100" y="0"/>
                </a:moveTo>
                <a:lnTo>
                  <a:pt x="5505440" y="0"/>
                </a:lnTo>
                <a:cubicBezTo>
                  <a:pt x="5547530" y="0"/>
                  <a:pt x="5581650" y="34120"/>
                  <a:pt x="5581650" y="76210"/>
                </a:cubicBezTo>
                <a:lnTo>
                  <a:pt x="5581650" y="2066915"/>
                </a:lnTo>
                <a:cubicBezTo>
                  <a:pt x="5581650" y="2109005"/>
                  <a:pt x="5547530" y="2143125"/>
                  <a:pt x="5505440" y="2143125"/>
                </a:cubicBezTo>
                <a:lnTo>
                  <a:pt x="38100" y="2143125"/>
                </a:lnTo>
                <a:cubicBezTo>
                  <a:pt x="17072" y="2143125"/>
                  <a:pt x="0" y="2126053"/>
                  <a:pt x="0" y="2105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17" name="Shape 15"/>
          <p:cNvSpPr/>
          <p:nvPr/>
        </p:nvSpPr>
        <p:spPr>
          <a:xfrm>
            <a:off x="400050" y="3990975"/>
            <a:ext cx="38100" cy="2143125"/>
          </a:xfrm>
          <a:custGeom>
            <a:avLst/>
            <a:gdLst/>
            <a:ahLst/>
            <a:cxnLst/>
            <a:rect l="l" t="t" r="r" b="b"/>
            <a:pathLst>
              <a:path w="38100" h="2143125">
                <a:moveTo>
                  <a:pt x="38100" y="0"/>
                </a:moveTo>
                <a:lnTo>
                  <a:pt x="38100" y="0"/>
                </a:lnTo>
                <a:lnTo>
                  <a:pt x="38100" y="2143125"/>
                </a:lnTo>
                <a:lnTo>
                  <a:pt x="38100" y="2143125"/>
                </a:lnTo>
                <a:cubicBezTo>
                  <a:pt x="17072" y="2143125"/>
                  <a:pt x="0" y="2126053"/>
                  <a:pt x="0" y="2105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8" name="Shape 16"/>
          <p:cNvSpPr/>
          <p:nvPr/>
        </p:nvSpPr>
        <p:spPr>
          <a:xfrm>
            <a:off x="647700" y="42195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9" name="Text 17"/>
          <p:cNvSpPr/>
          <p:nvPr/>
        </p:nvSpPr>
        <p:spPr>
          <a:xfrm>
            <a:off x="854510" y="4333875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 smtClean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33500" y="4219575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Реальный принцип подчинения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333500" y="4638675"/>
            <a:ext cx="4495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Отсутствие самоуправления, гильдии как фискальные единицы, финансовая беспомощность, военно-административная сущность городов.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29350" y="3990975"/>
            <a:ext cx="5581650" cy="2143125"/>
          </a:xfrm>
          <a:custGeom>
            <a:avLst/>
            <a:gdLst/>
            <a:ahLst/>
            <a:cxnLst/>
            <a:rect l="l" t="t" r="r" b="b"/>
            <a:pathLst>
              <a:path w="5581650" h="2143125">
                <a:moveTo>
                  <a:pt x="38100" y="0"/>
                </a:moveTo>
                <a:lnTo>
                  <a:pt x="5505440" y="0"/>
                </a:lnTo>
                <a:cubicBezTo>
                  <a:pt x="5547530" y="0"/>
                  <a:pt x="5581650" y="34120"/>
                  <a:pt x="5581650" y="76210"/>
                </a:cubicBezTo>
                <a:lnTo>
                  <a:pt x="5581650" y="2066915"/>
                </a:lnTo>
                <a:cubicBezTo>
                  <a:pt x="5581650" y="2109005"/>
                  <a:pt x="5547530" y="2143125"/>
                  <a:pt x="5505440" y="2143125"/>
                </a:cubicBezTo>
                <a:lnTo>
                  <a:pt x="38100" y="2143125"/>
                </a:lnTo>
                <a:cubicBezTo>
                  <a:pt x="17072" y="2143125"/>
                  <a:pt x="0" y="2126053"/>
                  <a:pt x="0" y="2105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23" name="Shape 21"/>
          <p:cNvSpPr/>
          <p:nvPr/>
        </p:nvSpPr>
        <p:spPr>
          <a:xfrm>
            <a:off x="6229350" y="3990975"/>
            <a:ext cx="38100" cy="2143125"/>
          </a:xfrm>
          <a:custGeom>
            <a:avLst/>
            <a:gdLst/>
            <a:ahLst/>
            <a:cxnLst/>
            <a:rect l="l" t="t" r="r" b="b"/>
            <a:pathLst>
              <a:path w="38100" h="2143125">
                <a:moveTo>
                  <a:pt x="38100" y="0"/>
                </a:moveTo>
                <a:lnTo>
                  <a:pt x="38100" y="0"/>
                </a:lnTo>
                <a:lnTo>
                  <a:pt x="38100" y="2143125"/>
                </a:lnTo>
                <a:lnTo>
                  <a:pt x="38100" y="2143125"/>
                </a:lnTo>
                <a:cubicBezTo>
                  <a:pt x="17072" y="2143125"/>
                  <a:pt x="0" y="2126053"/>
                  <a:pt x="0" y="2105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24" name="Shape 22"/>
          <p:cNvSpPr/>
          <p:nvPr/>
        </p:nvSpPr>
        <p:spPr>
          <a:xfrm>
            <a:off x="6477000" y="42195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25" name="Text 23"/>
          <p:cNvSpPr/>
          <p:nvPr/>
        </p:nvSpPr>
        <p:spPr>
          <a:xfrm>
            <a:off x="6683810" y="4333875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 smtClean="0">
                <a:solidFill>
                  <a:srgbClr val="1A1A1A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62800" y="4219575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Выводы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62800" y="4638675"/>
            <a:ext cx="4495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Двойственный характер реформ: формальное внедрение европейских институтов при сохранении сущности централизованного управления.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81000" y="628650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044982" y="6286500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291" y="329291"/>
            <a:ext cx="11599276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kern="0" spc="104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ИСТОРИЧЕСКИЙ КОНТЕКСТ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9291" y="592724"/>
            <a:ext cx="11681599" cy="3292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34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Модернизация России по европейскому образцу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5756" y="1053731"/>
            <a:ext cx="7631319" cy="2090998"/>
          </a:xfrm>
          <a:custGeom>
            <a:avLst/>
            <a:gdLst/>
            <a:ahLst/>
            <a:cxnLst/>
            <a:rect l="l" t="t" r="r" b="b"/>
            <a:pathLst>
              <a:path w="7631319" h="2090998">
                <a:moveTo>
                  <a:pt x="32929" y="0"/>
                </a:moveTo>
                <a:lnTo>
                  <a:pt x="7565453" y="0"/>
                </a:lnTo>
                <a:cubicBezTo>
                  <a:pt x="7601830" y="0"/>
                  <a:pt x="7631319" y="29489"/>
                  <a:pt x="7631319" y="65866"/>
                </a:cubicBezTo>
                <a:lnTo>
                  <a:pt x="7631319" y="2025132"/>
                </a:lnTo>
                <a:cubicBezTo>
                  <a:pt x="7631319" y="2061509"/>
                  <a:pt x="7601830" y="2090998"/>
                  <a:pt x="7565453" y="2090998"/>
                </a:cubicBezTo>
                <a:lnTo>
                  <a:pt x="32929" y="2090998"/>
                </a:lnTo>
                <a:cubicBezTo>
                  <a:pt x="14743" y="2090998"/>
                  <a:pt x="0" y="2076255"/>
                  <a:pt x="0" y="2058069"/>
                </a:cubicBezTo>
                <a:lnTo>
                  <a:pt x="0" y="32929"/>
                </a:lnTo>
                <a:cubicBezTo>
                  <a:pt x="0" y="14755"/>
                  <a:pt x="14755" y="0"/>
                  <a:pt x="32929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5" name="Shape 3"/>
          <p:cNvSpPr/>
          <p:nvPr/>
        </p:nvSpPr>
        <p:spPr>
          <a:xfrm>
            <a:off x="345756" y="1053731"/>
            <a:ext cx="32929" cy="2090998"/>
          </a:xfrm>
          <a:custGeom>
            <a:avLst/>
            <a:gdLst/>
            <a:ahLst/>
            <a:cxnLst/>
            <a:rect l="l" t="t" r="r" b="b"/>
            <a:pathLst>
              <a:path w="32929" h="2090998">
                <a:moveTo>
                  <a:pt x="32929" y="0"/>
                </a:moveTo>
                <a:lnTo>
                  <a:pt x="32929" y="0"/>
                </a:lnTo>
                <a:lnTo>
                  <a:pt x="32929" y="2090998"/>
                </a:lnTo>
                <a:lnTo>
                  <a:pt x="32929" y="2090998"/>
                </a:lnTo>
                <a:cubicBezTo>
                  <a:pt x="14743" y="2090998"/>
                  <a:pt x="0" y="2076255"/>
                  <a:pt x="0" y="2058069"/>
                </a:cubicBezTo>
                <a:lnTo>
                  <a:pt x="0" y="32929"/>
                </a:lnTo>
                <a:cubicBezTo>
                  <a:pt x="0" y="14755"/>
                  <a:pt x="14755" y="0"/>
                  <a:pt x="32929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6" name="Shape 4"/>
          <p:cNvSpPr/>
          <p:nvPr/>
        </p:nvSpPr>
        <p:spPr>
          <a:xfrm>
            <a:off x="509758" y="1218377"/>
            <a:ext cx="123484" cy="164646"/>
          </a:xfrm>
          <a:custGeom>
            <a:avLst/>
            <a:gdLst/>
            <a:ahLst/>
            <a:cxnLst/>
            <a:rect l="l" t="t" r="r" b="b"/>
            <a:pathLst>
              <a:path w="123484" h="164646">
                <a:moveTo>
                  <a:pt x="94189" y="123484"/>
                </a:moveTo>
                <a:cubicBezTo>
                  <a:pt x="96536" y="116313"/>
                  <a:pt x="101231" y="109817"/>
                  <a:pt x="106537" y="104222"/>
                </a:cubicBezTo>
                <a:cubicBezTo>
                  <a:pt x="117053" y="93160"/>
                  <a:pt x="123484" y="78207"/>
                  <a:pt x="123484" y="61742"/>
                </a:cubicBezTo>
                <a:cubicBezTo>
                  <a:pt x="123484" y="27655"/>
                  <a:pt x="95829" y="0"/>
                  <a:pt x="61742" y="0"/>
                </a:cubicBezTo>
                <a:cubicBezTo>
                  <a:pt x="27655" y="0"/>
                  <a:pt x="0" y="27655"/>
                  <a:pt x="0" y="61742"/>
                </a:cubicBezTo>
                <a:cubicBezTo>
                  <a:pt x="0" y="78207"/>
                  <a:pt x="6431" y="93160"/>
                  <a:pt x="16947" y="104222"/>
                </a:cubicBezTo>
                <a:cubicBezTo>
                  <a:pt x="22253" y="109817"/>
                  <a:pt x="26980" y="116313"/>
                  <a:pt x="29295" y="123484"/>
                </a:cubicBezTo>
                <a:lnTo>
                  <a:pt x="94157" y="123484"/>
                </a:lnTo>
                <a:close/>
                <a:moveTo>
                  <a:pt x="92613" y="138920"/>
                </a:moveTo>
                <a:lnTo>
                  <a:pt x="30871" y="138920"/>
                </a:lnTo>
                <a:lnTo>
                  <a:pt x="30871" y="144065"/>
                </a:lnTo>
                <a:cubicBezTo>
                  <a:pt x="30871" y="158278"/>
                  <a:pt x="42383" y="169791"/>
                  <a:pt x="56597" y="169791"/>
                </a:cubicBezTo>
                <a:lnTo>
                  <a:pt x="66887" y="169791"/>
                </a:lnTo>
                <a:cubicBezTo>
                  <a:pt x="81101" y="169791"/>
                  <a:pt x="92613" y="158278"/>
                  <a:pt x="92613" y="144065"/>
                </a:cubicBezTo>
                <a:lnTo>
                  <a:pt x="92613" y="138920"/>
                </a:lnTo>
                <a:close/>
                <a:moveTo>
                  <a:pt x="59169" y="36016"/>
                </a:moveTo>
                <a:cubicBezTo>
                  <a:pt x="46371" y="36016"/>
                  <a:pt x="36016" y="46371"/>
                  <a:pt x="36016" y="59169"/>
                </a:cubicBezTo>
                <a:cubicBezTo>
                  <a:pt x="36016" y="63446"/>
                  <a:pt x="32575" y="66887"/>
                  <a:pt x="28298" y="66887"/>
                </a:cubicBezTo>
                <a:cubicBezTo>
                  <a:pt x="24022" y="66887"/>
                  <a:pt x="20581" y="63446"/>
                  <a:pt x="20581" y="59169"/>
                </a:cubicBezTo>
                <a:cubicBezTo>
                  <a:pt x="20581" y="37849"/>
                  <a:pt x="37849" y="20581"/>
                  <a:pt x="59169" y="20581"/>
                </a:cubicBezTo>
                <a:cubicBezTo>
                  <a:pt x="63446" y="20581"/>
                  <a:pt x="66887" y="24022"/>
                  <a:pt x="66887" y="28298"/>
                </a:cubicBezTo>
                <a:cubicBezTo>
                  <a:pt x="66887" y="32575"/>
                  <a:pt x="63446" y="36016"/>
                  <a:pt x="59169" y="36016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7" name="Text 5"/>
          <p:cNvSpPr/>
          <p:nvPr/>
        </p:nvSpPr>
        <p:spPr>
          <a:xfrm>
            <a:off x="699743" y="1185448"/>
            <a:ext cx="7227938" cy="230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6" b="1" dirty="0" err="1" smtClean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Цели</a:t>
            </a:r>
            <a:r>
              <a:rPr lang="en-US" sz="1296" b="1" dirty="0" smtClean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 </a:t>
            </a:r>
            <a:r>
              <a:rPr lang="en-US" sz="1296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петровских реформ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93937" y="1514739"/>
            <a:ext cx="7417280" cy="642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7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Петр I стремился превратить Россию в современную европейскую державу. После Великого посольства (1697—1698) он увидел необходимость коренной трансформации всех сфер жизни — от армии и флота до городского управления и культуры.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3937" y="2255643"/>
            <a:ext cx="2387360" cy="757369"/>
          </a:xfrm>
          <a:custGeom>
            <a:avLst/>
            <a:gdLst/>
            <a:ahLst/>
            <a:cxnLst/>
            <a:rect l="l" t="t" r="r" b="b"/>
            <a:pathLst>
              <a:path w="2387360" h="757369">
                <a:moveTo>
                  <a:pt x="32930" y="0"/>
                </a:moveTo>
                <a:lnTo>
                  <a:pt x="2354429" y="0"/>
                </a:lnTo>
                <a:cubicBezTo>
                  <a:pt x="2372616" y="0"/>
                  <a:pt x="2387360" y="14743"/>
                  <a:pt x="2387360" y="32930"/>
                </a:cubicBezTo>
                <a:lnTo>
                  <a:pt x="2387360" y="724439"/>
                </a:lnTo>
                <a:cubicBezTo>
                  <a:pt x="2387360" y="742626"/>
                  <a:pt x="2372616" y="757369"/>
                  <a:pt x="2354429" y="757369"/>
                </a:cubicBezTo>
                <a:lnTo>
                  <a:pt x="32930" y="757369"/>
                </a:lnTo>
                <a:cubicBezTo>
                  <a:pt x="14743" y="757369"/>
                  <a:pt x="0" y="742626"/>
                  <a:pt x="0" y="724439"/>
                </a:cubicBezTo>
                <a:lnTo>
                  <a:pt x="0" y="32930"/>
                </a:lnTo>
                <a:cubicBezTo>
                  <a:pt x="0" y="14756"/>
                  <a:pt x="14756" y="0"/>
                  <a:pt x="3293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0" name="Text 8"/>
          <p:cNvSpPr/>
          <p:nvPr/>
        </p:nvSpPr>
        <p:spPr>
          <a:xfrm>
            <a:off x="592724" y="2354431"/>
            <a:ext cx="2255643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Военная мощь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2724" y="2584935"/>
            <a:ext cx="2247411" cy="3292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Создание регулярной армии и флота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976096" y="2255643"/>
            <a:ext cx="2387360" cy="757369"/>
          </a:xfrm>
          <a:custGeom>
            <a:avLst/>
            <a:gdLst/>
            <a:ahLst/>
            <a:cxnLst/>
            <a:rect l="l" t="t" r="r" b="b"/>
            <a:pathLst>
              <a:path w="2387360" h="757369">
                <a:moveTo>
                  <a:pt x="32930" y="0"/>
                </a:moveTo>
                <a:lnTo>
                  <a:pt x="2354429" y="0"/>
                </a:lnTo>
                <a:cubicBezTo>
                  <a:pt x="2372616" y="0"/>
                  <a:pt x="2387360" y="14743"/>
                  <a:pt x="2387360" y="32930"/>
                </a:cubicBezTo>
                <a:lnTo>
                  <a:pt x="2387360" y="724439"/>
                </a:lnTo>
                <a:cubicBezTo>
                  <a:pt x="2387360" y="742626"/>
                  <a:pt x="2372616" y="757369"/>
                  <a:pt x="2354429" y="757369"/>
                </a:cubicBezTo>
                <a:lnTo>
                  <a:pt x="32930" y="757369"/>
                </a:lnTo>
                <a:cubicBezTo>
                  <a:pt x="14743" y="757369"/>
                  <a:pt x="0" y="742626"/>
                  <a:pt x="0" y="724439"/>
                </a:cubicBezTo>
                <a:lnTo>
                  <a:pt x="0" y="32930"/>
                </a:lnTo>
                <a:cubicBezTo>
                  <a:pt x="0" y="14756"/>
                  <a:pt x="14756" y="0"/>
                  <a:pt x="3293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3" name="Text 11"/>
          <p:cNvSpPr/>
          <p:nvPr/>
        </p:nvSpPr>
        <p:spPr>
          <a:xfrm>
            <a:off x="3074884" y="2354431"/>
            <a:ext cx="2255643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Государственное управление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074884" y="2649960"/>
            <a:ext cx="2247411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Централизация власти, коллегии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458385" y="2255643"/>
            <a:ext cx="2387360" cy="757369"/>
          </a:xfrm>
          <a:custGeom>
            <a:avLst/>
            <a:gdLst/>
            <a:ahLst/>
            <a:cxnLst/>
            <a:rect l="l" t="t" r="r" b="b"/>
            <a:pathLst>
              <a:path w="2387360" h="757369">
                <a:moveTo>
                  <a:pt x="32930" y="0"/>
                </a:moveTo>
                <a:lnTo>
                  <a:pt x="2354429" y="0"/>
                </a:lnTo>
                <a:cubicBezTo>
                  <a:pt x="2372616" y="0"/>
                  <a:pt x="2387360" y="14743"/>
                  <a:pt x="2387360" y="32930"/>
                </a:cubicBezTo>
                <a:lnTo>
                  <a:pt x="2387360" y="724439"/>
                </a:lnTo>
                <a:cubicBezTo>
                  <a:pt x="2387360" y="742626"/>
                  <a:pt x="2372616" y="757369"/>
                  <a:pt x="2354429" y="757369"/>
                </a:cubicBezTo>
                <a:lnTo>
                  <a:pt x="32930" y="757369"/>
                </a:lnTo>
                <a:cubicBezTo>
                  <a:pt x="14743" y="757369"/>
                  <a:pt x="0" y="742626"/>
                  <a:pt x="0" y="724439"/>
                </a:cubicBezTo>
                <a:lnTo>
                  <a:pt x="0" y="32930"/>
                </a:lnTo>
                <a:cubicBezTo>
                  <a:pt x="0" y="14756"/>
                  <a:pt x="14756" y="0"/>
                  <a:pt x="3293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6" name="Text 14"/>
          <p:cNvSpPr/>
          <p:nvPr/>
        </p:nvSpPr>
        <p:spPr>
          <a:xfrm>
            <a:off x="5557172" y="2354431"/>
            <a:ext cx="2255643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Экономика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57172" y="2584935"/>
            <a:ext cx="2247411" cy="3292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Развитие промышленности и торговли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45756" y="3243517"/>
            <a:ext cx="7631319" cy="2090998"/>
          </a:xfrm>
          <a:custGeom>
            <a:avLst/>
            <a:gdLst/>
            <a:ahLst/>
            <a:cxnLst/>
            <a:rect l="l" t="t" r="r" b="b"/>
            <a:pathLst>
              <a:path w="7631319" h="2090998">
                <a:moveTo>
                  <a:pt x="32929" y="0"/>
                </a:moveTo>
                <a:lnTo>
                  <a:pt x="7565453" y="0"/>
                </a:lnTo>
                <a:cubicBezTo>
                  <a:pt x="7601830" y="0"/>
                  <a:pt x="7631319" y="29489"/>
                  <a:pt x="7631319" y="65866"/>
                </a:cubicBezTo>
                <a:lnTo>
                  <a:pt x="7631319" y="2025132"/>
                </a:lnTo>
                <a:cubicBezTo>
                  <a:pt x="7631319" y="2061509"/>
                  <a:pt x="7601830" y="2090998"/>
                  <a:pt x="7565453" y="2090998"/>
                </a:cubicBezTo>
                <a:lnTo>
                  <a:pt x="32929" y="2090998"/>
                </a:lnTo>
                <a:cubicBezTo>
                  <a:pt x="14743" y="2090998"/>
                  <a:pt x="0" y="2076255"/>
                  <a:pt x="0" y="2058069"/>
                </a:cubicBezTo>
                <a:lnTo>
                  <a:pt x="0" y="32929"/>
                </a:lnTo>
                <a:cubicBezTo>
                  <a:pt x="0" y="14755"/>
                  <a:pt x="14755" y="0"/>
                  <a:pt x="32929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19" name="Shape 17"/>
          <p:cNvSpPr/>
          <p:nvPr/>
        </p:nvSpPr>
        <p:spPr>
          <a:xfrm>
            <a:off x="345756" y="3243517"/>
            <a:ext cx="32929" cy="2090998"/>
          </a:xfrm>
          <a:custGeom>
            <a:avLst/>
            <a:gdLst/>
            <a:ahLst/>
            <a:cxnLst/>
            <a:rect l="l" t="t" r="r" b="b"/>
            <a:pathLst>
              <a:path w="32929" h="2090998">
                <a:moveTo>
                  <a:pt x="32929" y="0"/>
                </a:moveTo>
                <a:lnTo>
                  <a:pt x="32929" y="0"/>
                </a:lnTo>
                <a:lnTo>
                  <a:pt x="32929" y="2090998"/>
                </a:lnTo>
                <a:lnTo>
                  <a:pt x="32929" y="2090998"/>
                </a:lnTo>
                <a:cubicBezTo>
                  <a:pt x="14743" y="2090998"/>
                  <a:pt x="0" y="2076255"/>
                  <a:pt x="0" y="2058069"/>
                </a:cubicBezTo>
                <a:lnTo>
                  <a:pt x="0" y="32929"/>
                </a:lnTo>
                <a:cubicBezTo>
                  <a:pt x="0" y="14755"/>
                  <a:pt x="14755" y="0"/>
                  <a:pt x="32929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20" name="Shape 18"/>
          <p:cNvSpPr/>
          <p:nvPr/>
        </p:nvSpPr>
        <p:spPr>
          <a:xfrm>
            <a:off x="446601" y="3408162"/>
            <a:ext cx="185226" cy="164646"/>
          </a:xfrm>
          <a:custGeom>
            <a:avLst/>
            <a:gdLst/>
            <a:ahLst/>
            <a:cxnLst/>
            <a:rect l="l" t="t" r="r" b="b"/>
            <a:pathLst>
              <a:path w="185226" h="164646">
                <a:moveTo>
                  <a:pt x="102903" y="0"/>
                </a:moveTo>
                <a:cubicBezTo>
                  <a:pt x="91552" y="0"/>
                  <a:pt x="82323" y="9229"/>
                  <a:pt x="82323" y="20581"/>
                </a:cubicBezTo>
                <a:lnTo>
                  <a:pt x="82323" y="30871"/>
                </a:lnTo>
                <a:lnTo>
                  <a:pt x="66887" y="30871"/>
                </a:lnTo>
                <a:lnTo>
                  <a:pt x="66887" y="7718"/>
                </a:lnTo>
                <a:cubicBezTo>
                  <a:pt x="66887" y="3441"/>
                  <a:pt x="63446" y="0"/>
                  <a:pt x="59169" y="0"/>
                </a:cubicBezTo>
                <a:cubicBezTo>
                  <a:pt x="54893" y="0"/>
                  <a:pt x="51452" y="3441"/>
                  <a:pt x="51452" y="7718"/>
                </a:cubicBezTo>
                <a:lnTo>
                  <a:pt x="51452" y="30871"/>
                </a:lnTo>
                <a:lnTo>
                  <a:pt x="30871" y="30871"/>
                </a:lnTo>
                <a:lnTo>
                  <a:pt x="30871" y="7718"/>
                </a:lnTo>
                <a:cubicBezTo>
                  <a:pt x="30871" y="3441"/>
                  <a:pt x="27430" y="0"/>
                  <a:pt x="23153" y="0"/>
                </a:cubicBezTo>
                <a:cubicBezTo>
                  <a:pt x="18876" y="0"/>
                  <a:pt x="15436" y="3441"/>
                  <a:pt x="15436" y="7718"/>
                </a:cubicBezTo>
                <a:lnTo>
                  <a:pt x="15436" y="31514"/>
                </a:lnTo>
                <a:cubicBezTo>
                  <a:pt x="6560" y="33797"/>
                  <a:pt x="0" y="41869"/>
                  <a:pt x="0" y="51452"/>
                </a:cubicBezTo>
                <a:lnTo>
                  <a:pt x="0" y="144065"/>
                </a:lnTo>
                <a:cubicBezTo>
                  <a:pt x="0" y="155416"/>
                  <a:pt x="9229" y="164646"/>
                  <a:pt x="20581" y="164646"/>
                </a:cubicBezTo>
                <a:lnTo>
                  <a:pt x="164646" y="164646"/>
                </a:lnTo>
                <a:cubicBezTo>
                  <a:pt x="175997" y="164646"/>
                  <a:pt x="185226" y="155416"/>
                  <a:pt x="185226" y="144065"/>
                </a:cubicBezTo>
                <a:lnTo>
                  <a:pt x="185226" y="82323"/>
                </a:lnTo>
                <a:cubicBezTo>
                  <a:pt x="185226" y="70971"/>
                  <a:pt x="175997" y="61742"/>
                  <a:pt x="164646" y="61742"/>
                </a:cubicBezTo>
                <a:lnTo>
                  <a:pt x="144065" y="61742"/>
                </a:lnTo>
                <a:lnTo>
                  <a:pt x="144065" y="20581"/>
                </a:lnTo>
                <a:cubicBezTo>
                  <a:pt x="144065" y="9229"/>
                  <a:pt x="134836" y="0"/>
                  <a:pt x="123484" y="0"/>
                </a:cubicBezTo>
                <a:lnTo>
                  <a:pt x="102903" y="0"/>
                </a:lnTo>
                <a:close/>
                <a:moveTo>
                  <a:pt x="123484" y="36016"/>
                </a:moveTo>
                <a:lnTo>
                  <a:pt x="123484" y="46307"/>
                </a:lnTo>
                <a:cubicBezTo>
                  <a:pt x="123484" y="49136"/>
                  <a:pt x="121169" y="51452"/>
                  <a:pt x="118339" y="51452"/>
                </a:cubicBezTo>
                <a:lnTo>
                  <a:pt x="108049" y="51452"/>
                </a:lnTo>
                <a:cubicBezTo>
                  <a:pt x="105219" y="51452"/>
                  <a:pt x="102903" y="49136"/>
                  <a:pt x="102903" y="46307"/>
                </a:cubicBezTo>
                <a:lnTo>
                  <a:pt x="102903" y="36016"/>
                </a:lnTo>
                <a:cubicBezTo>
                  <a:pt x="102903" y="33186"/>
                  <a:pt x="105219" y="30871"/>
                  <a:pt x="108049" y="30871"/>
                </a:cubicBezTo>
                <a:lnTo>
                  <a:pt x="118339" y="30871"/>
                </a:lnTo>
                <a:cubicBezTo>
                  <a:pt x="121169" y="30871"/>
                  <a:pt x="123484" y="33186"/>
                  <a:pt x="123484" y="36016"/>
                </a:cubicBezTo>
                <a:close/>
                <a:moveTo>
                  <a:pt x="118339" y="61742"/>
                </a:moveTo>
                <a:cubicBezTo>
                  <a:pt x="121169" y="61742"/>
                  <a:pt x="123484" y="64057"/>
                  <a:pt x="123484" y="66887"/>
                </a:cubicBezTo>
                <a:lnTo>
                  <a:pt x="123484" y="77178"/>
                </a:lnTo>
                <a:cubicBezTo>
                  <a:pt x="123484" y="80007"/>
                  <a:pt x="121169" y="82323"/>
                  <a:pt x="118339" y="82323"/>
                </a:cubicBezTo>
                <a:lnTo>
                  <a:pt x="108049" y="82323"/>
                </a:lnTo>
                <a:cubicBezTo>
                  <a:pt x="105219" y="82323"/>
                  <a:pt x="102903" y="80007"/>
                  <a:pt x="102903" y="77178"/>
                </a:cubicBezTo>
                <a:lnTo>
                  <a:pt x="102903" y="66887"/>
                </a:lnTo>
                <a:cubicBezTo>
                  <a:pt x="102903" y="64057"/>
                  <a:pt x="105219" y="61742"/>
                  <a:pt x="108049" y="61742"/>
                </a:cubicBezTo>
                <a:lnTo>
                  <a:pt x="118339" y="61742"/>
                </a:lnTo>
                <a:close/>
                <a:moveTo>
                  <a:pt x="123484" y="97758"/>
                </a:moveTo>
                <a:lnTo>
                  <a:pt x="123484" y="108049"/>
                </a:lnTo>
                <a:cubicBezTo>
                  <a:pt x="123484" y="110878"/>
                  <a:pt x="121169" y="113194"/>
                  <a:pt x="118339" y="113194"/>
                </a:cubicBezTo>
                <a:lnTo>
                  <a:pt x="108049" y="113194"/>
                </a:lnTo>
                <a:cubicBezTo>
                  <a:pt x="105219" y="113194"/>
                  <a:pt x="102903" y="110878"/>
                  <a:pt x="102903" y="108049"/>
                </a:cubicBezTo>
                <a:lnTo>
                  <a:pt x="102903" y="97758"/>
                </a:lnTo>
                <a:cubicBezTo>
                  <a:pt x="102903" y="94928"/>
                  <a:pt x="105219" y="92613"/>
                  <a:pt x="108049" y="92613"/>
                </a:cubicBezTo>
                <a:lnTo>
                  <a:pt x="118339" y="92613"/>
                </a:lnTo>
                <a:cubicBezTo>
                  <a:pt x="121169" y="92613"/>
                  <a:pt x="123484" y="94928"/>
                  <a:pt x="123484" y="97758"/>
                </a:cubicBezTo>
                <a:close/>
                <a:moveTo>
                  <a:pt x="159500" y="92613"/>
                </a:moveTo>
                <a:cubicBezTo>
                  <a:pt x="162330" y="92613"/>
                  <a:pt x="164646" y="94928"/>
                  <a:pt x="164646" y="97758"/>
                </a:cubicBezTo>
                <a:lnTo>
                  <a:pt x="164646" y="108049"/>
                </a:lnTo>
                <a:cubicBezTo>
                  <a:pt x="164646" y="110878"/>
                  <a:pt x="162330" y="113194"/>
                  <a:pt x="159500" y="113194"/>
                </a:cubicBezTo>
                <a:lnTo>
                  <a:pt x="149210" y="113194"/>
                </a:lnTo>
                <a:cubicBezTo>
                  <a:pt x="146380" y="113194"/>
                  <a:pt x="144065" y="110878"/>
                  <a:pt x="144065" y="108049"/>
                </a:cubicBezTo>
                <a:lnTo>
                  <a:pt x="144065" y="97758"/>
                </a:lnTo>
                <a:cubicBezTo>
                  <a:pt x="144065" y="94928"/>
                  <a:pt x="146380" y="92613"/>
                  <a:pt x="149210" y="92613"/>
                </a:cubicBezTo>
                <a:lnTo>
                  <a:pt x="159500" y="92613"/>
                </a:lnTo>
                <a:close/>
                <a:moveTo>
                  <a:pt x="82323" y="97758"/>
                </a:moveTo>
                <a:lnTo>
                  <a:pt x="82323" y="108049"/>
                </a:lnTo>
                <a:cubicBezTo>
                  <a:pt x="82323" y="110878"/>
                  <a:pt x="80007" y="113194"/>
                  <a:pt x="77178" y="113194"/>
                </a:cubicBezTo>
                <a:lnTo>
                  <a:pt x="66887" y="113194"/>
                </a:lnTo>
                <a:cubicBezTo>
                  <a:pt x="64057" y="113194"/>
                  <a:pt x="61742" y="110878"/>
                  <a:pt x="61742" y="108049"/>
                </a:cubicBezTo>
                <a:lnTo>
                  <a:pt x="61742" y="97758"/>
                </a:lnTo>
                <a:cubicBezTo>
                  <a:pt x="61742" y="94928"/>
                  <a:pt x="64057" y="92613"/>
                  <a:pt x="66887" y="92613"/>
                </a:cubicBezTo>
                <a:lnTo>
                  <a:pt x="77178" y="92613"/>
                </a:lnTo>
                <a:cubicBezTo>
                  <a:pt x="80007" y="92613"/>
                  <a:pt x="82323" y="94928"/>
                  <a:pt x="82323" y="97758"/>
                </a:cubicBezTo>
                <a:close/>
                <a:moveTo>
                  <a:pt x="77178" y="61742"/>
                </a:moveTo>
                <a:cubicBezTo>
                  <a:pt x="80007" y="61742"/>
                  <a:pt x="82323" y="64057"/>
                  <a:pt x="82323" y="66887"/>
                </a:cubicBezTo>
                <a:lnTo>
                  <a:pt x="82323" y="77178"/>
                </a:lnTo>
                <a:cubicBezTo>
                  <a:pt x="82323" y="80007"/>
                  <a:pt x="80007" y="82323"/>
                  <a:pt x="77178" y="82323"/>
                </a:cubicBezTo>
                <a:lnTo>
                  <a:pt x="66887" y="82323"/>
                </a:lnTo>
                <a:cubicBezTo>
                  <a:pt x="64057" y="82323"/>
                  <a:pt x="61742" y="80007"/>
                  <a:pt x="61742" y="77178"/>
                </a:cubicBezTo>
                <a:lnTo>
                  <a:pt x="61742" y="66887"/>
                </a:lnTo>
                <a:cubicBezTo>
                  <a:pt x="61742" y="64057"/>
                  <a:pt x="64057" y="61742"/>
                  <a:pt x="66887" y="61742"/>
                </a:cubicBezTo>
                <a:lnTo>
                  <a:pt x="77178" y="61742"/>
                </a:lnTo>
                <a:close/>
                <a:moveTo>
                  <a:pt x="41161" y="97758"/>
                </a:moveTo>
                <a:lnTo>
                  <a:pt x="41161" y="108049"/>
                </a:lnTo>
                <a:cubicBezTo>
                  <a:pt x="41161" y="110878"/>
                  <a:pt x="38846" y="113194"/>
                  <a:pt x="36016" y="113194"/>
                </a:cubicBezTo>
                <a:lnTo>
                  <a:pt x="25726" y="113194"/>
                </a:lnTo>
                <a:cubicBezTo>
                  <a:pt x="22896" y="113194"/>
                  <a:pt x="20581" y="110878"/>
                  <a:pt x="20581" y="108049"/>
                </a:cubicBezTo>
                <a:lnTo>
                  <a:pt x="20581" y="97758"/>
                </a:lnTo>
                <a:cubicBezTo>
                  <a:pt x="20581" y="94928"/>
                  <a:pt x="22896" y="92613"/>
                  <a:pt x="25726" y="92613"/>
                </a:cubicBezTo>
                <a:lnTo>
                  <a:pt x="36016" y="92613"/>
                </a:lnTo>
                <a:cubicBezTo>
                  <a:pt x="38846" y="92613"/>
                  <a:pt x="41161" y="94928"/>
                  <a:pt x="41161" y="97758"/>
                </a:cubicBezTo>
                <a:close/>
                <a:moveTo>
                  <a:pt x="36016" y="61742"/>
                </a:moveTo>
                <a:cubicBezTo>
                  <a:pt x="38846" y="61742"/>
                  <a:pt x="41161" y="64057"/>
                  <a:pt x="41161" y="66887"/>
                </a:cubicBezTo>
                <a:lnTo>
                  <a:pt x="41161" y="77178"/>
                </a:lnTo>
                <a:cubicBezTo>
                  <a:pt x="41161" y="80007"/>
                  <a:pt x="38846" y="82323"/>
                  <a:pt x="36016" y="82323"/>
                </a:cubicBezTo>
                <a:lnTo>
                  <a:pt x="25726" y="82323"/>
                </a:lnTo>
                <a:cubicBezTo>
                  <a:pt x="22896" y="82323"/>
                  <a:pt x="20581" y="80007"/>
                  <a:pt x="20581" y="77178"/>
                </a:cubicBezTo>
                <a:lnTo>
                  <a:pt x="20581" y="66887"/>
                </a:lnTo>
                <a:cubicBezTo>
                  <a:pt x="20581" y="64057"/>
                  <a:pt x="22896" y="61742"/>
                  <a:pt x="25726" y="61742"/>
                </a:cubicBezTo>
                <a:lnTo>
                  <a:pt x="36016" y="61742"/>
                </a:ln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21" name="Text 19"/>
          <p:cNvSpPr/>
          <p:nvPr/>
        </p:nvSpPr>
        <p:spPr>
          <a:xfrm>
            <a:off x="699743" y="3375233"/>
            <a:ext cx="7227938" cy="230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6" b="1" dirty="0" err="1" smtClean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Европейский</a:t>
            </a:r>
            <a:r>
              <a:rPr lang="en-US" sz="1296" b="1" dirty="0" smtClean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 </a:t>
            </a:r>
            <a:r>
              <a:rPr lang="en-US" sz="1296" b="1" dirty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опыт городского управления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93937" y="3704524"/>
            <a:ext cx="7417280" cy="6421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7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 странах Западной Европы (Германии, Голландии, Англии) существовали развитые системы городского самоуправления с выборными органами власти, гильдиями и цехами, обладавшими реальными привилегиями и автономией.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93937" y="4445429"/>
            <a:ext cx="3622201" cy="757369"/>
          </a:xfrm>
          <a:custGeom>
            <a:avLst/>
            <a:gdLst/>
            <a:ahLst/>
            <a:cxnLst/>
            <a:rect l="l" t="t" r="r" b="b"/>
            <a:pathLst>
              <a:path w="3622201" h="757369">
                <a:moveTo>
                  <a:pt x="32930" y="0"/>
                </a:moveTo>
                <a:lnTo>
                  <a:pt x="3589271" y="0"/>
                </a:lnTo>
                <a:cubicBezTo>
                  <a:pt x="3607458" y="0"/>
                  <a:pt x="3622201" y="14743"/>
                  <a:pt x="3622201" y="32930"/>
                </a:cubicBezTo>
                <a:lnTo>
                  <a:pt x="3622201" y="724439"/>
                </a:lnTo>
                <a:cubicBezTo>
                  <a:pt x="3622201" y="742626"/>
                  <a:pt x="3607458" y="757369"/>
                  <a:pt x="3589271" y="757369"/>
                </a:cubicBezTo>
                <a:lnTo>
                  <a:pt x="32930" y="757369"/>
                </a:lnTo>
                <a:cubicBezTo>
                  <a:pt x="14743" y="757369"/>
                  <a:pt x="0" y="742626"/>
                  <a:pt x="0" y="724439"/>
                </a:cubicBezTo>
                <a:lnTo>
                  <a:pt x="0" y="32930"/>
                </a:lnTo>
                <a:cubicBezTo>
                  <a:pt x="0" y="14756"/>
                  <a:pt x="14756" y="0"/>
                  <a:pt x="3293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4" name="Text 22"/>
          <p:cNvSpPr/>
          <p:nvPr/>
        </p:nvSpPr>
        <p:spPr>
          <a:xfrm>
            <a:off x="592724" y="4544216"/>
            <a:ext cx="3490485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Германские города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92724" y="4774720"/>
            <a:ext cx="3482253" cy="3292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Магистраты с широкими полномочиями, гильдии с монополией на торговлю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17240" y="4445429"/>
            <a:ext cx="3622201" cy="757369"/>
          </a:xfrm>
          <a:custGeom>
            <a:avLst/>
            <a:gdLst/>
            <a:ahLst/>
            <a:cxnLst/>
            <a:rect l="l" t="t" r="r" b="b"/>
            <a:pathLst>
              <a:path w="3622201" h="757369">
                <a:moveTo>
                  <a:pt x="32930" y="0"/>
                </a:moveTo>
                <a:lnTo>
                  <a:pt x="3589271" y="0"/>
                </a:lnTo>
                <a:cubicBezTo>
                  <a:pt x="3607458" y="0"/>
                  <a:pt x="3622201" y="14743"/>
                  <a:pt x="3622201" y="32930"/>
                </a:cubicBezTo>
                <a:lnTo>
                  <a:pt x="3622201" y="724439"/>
                </a:lnTo>
                <a:cubicBezTo>
                  <a:pt x="3622201" y="742626"/>
                  <a:pt x="3607458" y="757369"/>
                  <a:pt x="3589271" y="757369"/>
                </a:cubicBezTo>
                <a:lnTo>
                  <a:pt x="32930" y="757369"/>
                </a:lnTo>
                <a:cubicBezTo>
                  <a:pt x="14743" y="757369"/>
                  <a:pt x="0" y="742626"/>
                  <a:pt x="0" y="724439"/>
                </a:cubicBezTo>
                <a:lnTo>
                  <a:pt x="0" y="32930"/>
                </a:lnTo>
                <a:cubicBezTo>
                  <a:pt x="0" y="14756"/>
                  <a:pt x="14756" y="0"/>
                  <a:pt x="3293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7" name="Text 25"/>
          <p:cNvSpPr/>
          <p:nvPr/>
        </p:nvSpPr>
        <p:spPr>
          <a:xfrm>
            <a:off x="4316028" y="4544216"/>
            <a:ext cx="3490485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Голландские города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316028" y="4774720"/>
            <a:ext cx="3482253" cy="3292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Развитое купечество, торговые корпорации, финансовая автономия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05318" y="1053731"/>
            <a:ext cx="3753918" cy="4214925"/>
          </a:xfrm>
          <a:custGeom>
            <a:avLst/>
            <a:gdLst/>
            <a:ahLst/>
            <a:cxnLst/>
            <a:rect l="l" t="t" r="r" b="b"/>
            <a:pathLst>
              <a:path w="3753918" h="4214925">
                <a:moveTo>
                  <a:pt x="65844" y="0"/>
                </a:moveTo>
                <a:lnTo>
                  <a:pt x="3688074" y="0"/>
                </a:lnTo>
                <a:cubicBezTo>
                  <a:pt x="3724438" y="0"/>
                  <a:pt x="3753918" y="29479"/>
                  <a:pt x="3753918" y="65844"/>
                </a:cubicBezTo>
                <a:lnTo>
                  <a:pt x="3753918" y="4149081"/>
                </a:lnTo>
                <a:cubicBezTo>
                  <a:pt x="3753918" y="4185446"/>
                  <a:pt x="3724438" y="4214925"/>
                  <a:pt x="3688074" y="4214925"/>
                </a:cubicBezTo>
                <a:lnTo>
                  <a:pt x="65844" y="4214925"/>
                </a:lnTo>
                <a:cubicBezTo>
                  <a:pt x="29479" y="4214925"/>
                  <a:pt x="0" y="4185446"/>
                  <a:pt x="0" y="4149081"/>
                </a:cubicBezTo>
                <a:lnTo>
                  <a:pt x="0" y="65844"/>
                </a:lnTo>
                <a:cubicBezTo>
                  <a:pt x="0" y="29504"/>
                  <a:pt x="29504" y="0"/>
                  <a:pt x="65844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30" name="Text 28"/>
          <p:cNvSpPr/>
          <p:nvPr/>
        </p:nvSpPr>
        <p:spPr>
          <a:xfrm>
            <a:off x="8237035" y="1185448"/>
            <a:ext cx="3564575" cy="230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Хронология реформ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45761" y="1546837"/>
            <a:ext cx="408201" cy="1975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1699 г.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994404" y="1514739"/>
            <a:ext cx="2798974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Бурмистерская палата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994404" y="1745242"/>
            <a:ext cx="2790741" cy="3292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Создана в Москве, в ноябре переименована в Ратушу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525164" y="1988891"/>
            <a:ext cx="16465" cy="131716"/>
          </a:xfrm>
          <a:custGeom>
            <a:avLst/>
            <a:gdLst/>
            <a:ahLst/>
            <a:cxnLst/>
            <a:rect l="l" t="t" r="r" b="b"/>
            <a:pathLst>
              <a:path w="16465" h="131716">
                <a:moveTo>
                  <a:pt x="0" y="0"/>
                </a:moveTo>
                <a:lnTo>
                  <a:pt x="16465" y="0"/>
                </a:lnTo>
                <a:lnTo>
                  <a:pt x="16465" y="131716"/>
                </a:lnTo>
                <a:lnTo>
                  <a:pt x="0" y="131716"/>
                </a:lnTo>
                <a:lnTo>
                  <a:pt x="0" y="0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35" name="Text 33"/>
          <p:cNvSpPr/>
          <p:nvPr/>
        </p:nvSpPr>
        <p:spPr>
          <a:xfrm>
            <a:off x="8347127" y="2403825"/>
            <a:ext cx="408201" cy="148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1708 г.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994404" y="2403824"/>
            <a:ext cx="2798974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Губернская реформа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994404" y="2634328"/>
            <a:ext cx="2790741" cy="3292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Создание 8 губерний во главе с губернаторами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525164" y="2884616"/>
            <a:ext cx="16465" cy="131716"/>
          </a:xfrm>
          <a:custGeom>
            <a:avLst/>
            <a:gdLst/>
            <a:ahLst/>
            <a:cxnLst/>
            <a:rect l="l" t="t" r="r" b="b"/>
            <a:pathLst>
              <a:path w="16465" h="131716">
                <a:moveTo>
                  <a:pt x="0" y="0"/>
                </a:moveTo>
                <a:lnTo>
                  <a:pt x="16465" y="0"/>
                </a:lnTo>
                <a:lnTo>
                  <a:pt x="16465" y="131716"/>
                </a:lnTo>
                <a:lnTo>
                  <a:pt x="0" y="131716"/>
                </a:lnTo>
                <a:lnTo>
                  <a:pt x="0" y="0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39" name="Text 37"/>
          <p:cNvSpPr/>
          <p:nvPr/>
        </p:nvSpPr>
        <p:spPr>
          <a:xfrm>
            <a:off x="8348773" y="3292910"/>
            <a:ext cx="408201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1720 г.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994404" y="3292910"/>
            <a:ext cx="2156856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Главный магистрат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994404" y="3523414"/>
            <a:ext cx="2148624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Учрежден в Петербурге 13 февраля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525164" y="3685825"/>
            <a:ext cx="16465" cy="131716"/>
          </a:xfrm>
          <a:custGeom>
            <a:avLst/>
            <a:gdLst/>
            <a:ahLst/>
            <a:cxnLst/>
            <a:rect l="l" t="t" r="r" b="b"/>
            <a:pathLst>
              <a:path w="16465" h="131716">
                <a:moveTo>
                  <a:pt x="0" y="0"/>
                </a:moveTo>
                <a:lnTo>
                  <a:pt x="16465" y="0"/>
                </a:lnTo>
                <a:lnTo>
                  <a:pt x="16465" y="131716"/>
                </a:lnTo>
                <a:lnTo>
                  <a:pt x="0" y="131716"/>
                </a:lnTo>
                <a:lnTo>
                  <a:pt x="0" y="0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43" name="Text 41"/>
          <p:cNvSpPr/>
          <p:nvPr/>
        </p:nvSpPr>
        <p:spPr>
          <a:xfrm>
            <a:off x="8348773" y="4017350"/>
            <a:ext cx="408201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1721 г.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994404" y="4017350"/>
            <a:ext cx="2362663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Регламент Главного магистрата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994404" y="4247854"/>
            <a:ext cx="2354431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Утвержден 16 января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525164" y="4412500"/>
            <a:ext cx="16465" cy="131716"/>
          </a:xfrm>
          <a:custGeom>
            <a:avLst/>
            <a:gdLst/>
            <a:ahLst/>
            <a:cxnLst/>
            <a:rect l="l" t="t" r="r" b="b"/>
            <a:pathLst>
              <a:path w="16465" h="131716">
                <a:moveTo>
                  <a:pt x="0" y="0"/>
                </a:moveTo>
                <a:lnTo>
                  <a:pt x="16465" y="0"/>
                </a:lnTo>
                <a:lnTo>
                  <a:pt x="16465" y="131716"/>
                </a:lnTo>
                <a:lnTo>
                  <a:pt x="0" y="131716"/>
                </a:lnTo>
                <a:lnTo>
                  <a:pt x="0" y="0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47" name="Text 45"/>
          <p:cNvSpPr/>
          <p:nvPr/>
        </p:nvSpPr>
        <p:spPr>
          <a:xfrm>
            <a:off x="8327590" y="4741790"/>
            <a:ext cx="408201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1722 г.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994404" y="4741791"/>
            <a:ext cx="2198018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Цеховое устройство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994404" y="4972294"/>
            <a:ext cx="2189785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Введение цехов для ремесленников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46067" y="5597115"/>
            <a:ext cx="11476435" cy="1094893"/>
          </a:xfrm>
          <a:custGeom>
            <a:avLst/>
            <a:gdLst/>
            <a:ahLst/>
            <a:cxnLst/>
            <a:rect l="l" t="t" r="r" b="b"/>
            <a:pathLst>
              <a:path w="3745685" h="1094893">
                <a:moveTo>
                  <a:pt x="65858" y="0"/>
                </a:moveTo>
                <a:lnTo>
                  <a:pt x="3679828" y="0"/>
                </a:lnTo>
                <a:cubicBezTo>
                  <a:pt x="3716200" y="0"/>
                  <a:pt x="3745685" y="29486"/>
                  <a:pt x="3745685" y="65858"/>
                </a:cubicBezTo>
                <a:lnTo>
                  <a:pt x="3745685" y="1029035"/>
                </a:lnTo>
                <a:cubicBezTo>
                  <a:pt x="3745685" y="1065407"/>
                  <a:pt x="3716200" y="1094893"/>
                  <a:pt x="3679828" y="1094893"/>
                </a:cubicBezTo>
                <a:lnTo>
                  <a:pt x="65858" y="1094893"/>
                </a:lnTo>
                <a:cubicBezTo>
                  <a:pt x="29486" y="1094893"/>
                  <a:pt x="0" y="1065407"/>
                  <a:pt x="0" y="1029035"/>
                </a:cubicBezTo>
                <a:lnTo>
                  <a:pt x="0" y="65858"/>
                </a:lnTo>
                <a:cubicBezTo>
                  <a:pt x="0" y="29510"/>
                  <a:pt x="29510" y="0"/>
                  <a:pt x="65858" y="0"/>
                </a:cubicBezTo>
                <a:close/>
              </a:path>
            </a:pathLst>
          </a:custGeom>
          <a:solidFill>
            <a:srgbClr val="C9A962">
              <a:alpha val="10196"/>
            </a:srgbClr>
          </a:solidFill>
          <a:ln w="12700">
            <a:solidFill>
              <a:srgbClr val="C9A962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618376" y="6032002"/>
            <a:ext cx="244019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Ключевой</a:t>
            </a:r>
            <a:r>
              <a:rPr lang="en-US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 </a:t>
            </a:r>
            <a:r>
              <a:rPr lang="en-US" b="1" dirty="0" err="1" smtClean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документ</a:t>
            </a:r>
            <a:r>
              <a:rPr lang="en-US" b="1" dirty="0" smtClean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:</a:t>
            </a:r>
            <a:endParaRPr lang="en-US" dirty="0"/>
          </a:p>
        </p:txBody>
      </p:sp>
      <p:sp>
        <p:nvSpPr>
          <p:cNvPr id="52" name="Text 50"/>
          <p:cNvSpPr/>
          <p:nvPr/>
        </p:nvSpPr>
        <p:spPr>
          <a:xfrm>
            <a:off x="3230693" y="5861380"/>
            <a:ext cx="8454261" cy="559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«Регламент, или Устав Главного магистрата» от 16 января 1721 года определил структуру и функции городского управления на десятилетия вперед.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vetamira.ru/e86ce4c48c452736fdea9e51a6cf9c5ba45fff78"/>
          <p:cNvPicPr>
            <a:picLocks noChangeAspect="1"/>
          </p:cNvPicPr>
          <p:nvPr/>
        </p:nvPicPr>
        <p:blipFill>
          <a:blip r:embed="rId3">
            <a:alphaModFix amt="25000"/>
          </a:blip>
          <a:srcRect t="12963" b="1296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A1A">
                  <a:alpha val="95000"/>
                </a:srgbClr>
              </a:gs>
              <a:gs pos="50000">
                <a:srgbClr val="2C2C2C">
                  <a:alpha val="90000"/>
                </a:srgbClr>
              </a:gs>
              <a:gs pos="100000">
                <a:srgbClr val="1A1A1A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90525" y="433388"/>
            <a:ext cx="1247775" cy="409575"/>
          </a:xfrm>
          <a:custGeom>
            <a:avLst/>
            <a:gdLst/>
            <a:ahLst/>
            <a:cxnLst/>
            <a:rect l="l" t="t" r="r" b="b"/>
            <a:pathLst>
              <a:path w="1247775" h="409575">
                <a:moveTo>
                  <a:pt x="0" y="0"/>
                </a:moveTo>
                <a:lnTo>
                  <a:pt x="1247775" y="0"/>
                </a:lnTo>
                <a:lnTo>
                  <a:pt x="1247775" y="409575"/>
                </a:lnTo>
                <a:lnTo>
                  <a:pt x="0" y="409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9A9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8650" y="566738"/>
            <a:ext cx="85204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РАЗДЕЛ 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385888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Что изменилось: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формальные нововведения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4051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3748087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Западноевропейский принцип городского самоуправления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на русской почве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0050" y="4948238"/>
            <a:ext cx="2676525" cy="1485900"/>
          </a:xfrm>
          <a:custGeom>
            <a:avLst/>
            <a:gdLst/>
            <a:ahLst/>
            <a:cxnLst/>
            <a:rect l="l" t="t" r="r" b="b"/>
            <a:pathLst>
              <a:path w="2676525" h="1485900">
                <a:moveTo>
                  <a:pt x="38100" y="0"/>
                </a:moveTo>
                <a:lnTo>
                  <a:pt x="2600328" y="0"/>
                </a:lnTo>
                <a:cubicBezTo>
                  <a:pt x="2642410" y="0"/>
                  <a:pt x="2676525" y="34115"/>
                  <a:pt x="2676525" y="76197"/>
                </a:cubicBezTo>
                <a:lnTo>
                  <a:pt x="2676525" y="1409703"/>
                </a:lnTo>
                <a:cubicBezTo>
                  <a:pt x="2676525" y="1451785"/>
                  <a:pt x="2642410" y="1485900"/>
                  <a:pt x="2600328" y="1485900"/>
                </a:cubicBez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>
              <a:alpha val="8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00050" y="4948238"/>
            <a:ext cx="38100" cy="1485900"/>
          </a:xfrm>
          <a:custGeom>
            <a:avLst/>
            <a:gdLst/>
            <a:ahLst/>
            <a:cxnLst/>
            <a:rect l="l" t="t" r="r" b="b"/>
            <a:pathLst>
              <a:path w="38100" h="1485900">
                <a:moveTo>
                  <a:pt x="38100" y="0"/>
                </a:moveTo>
                <a:lnTo>
                  <a:pt x="38100" y="0"/>
                </a:lnTo>
                <a:lnTo>
                  <a:pt x="38100" y="1485900"/>
                </a:ln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11" name="Shape 8"/>
          <p:cNvSpPr/>
          <p:nvPr/>
        </p:nvSpPr>
        <p:spPr>
          <a:xfrm>
            <a:off x="666750" y="513873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12" name="Text 9"/>
          <p:cNvSpPr/>
          <p:nvPr/>
        </p:nvSpPr>
        <p:spPr>
          <a:xfrm>
            <a:off x="609600" y="5481638"/>
            <a:ext cx="2362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Магистраты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09600" y="5786438"/>
            <a:ext cx="235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Новые органы управления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320951" y="4948238"/>
            <a:ext cx="2676525" cy="1485900"/>
          </a:xfrm>
          <a:custGeom>
            <a:avLst/>
            <a:gdLst/>
            <a:ahLst/>
            <a:cxnLst/>
            <a:rect l="l" t="t" r="r" b="b"/>
            <a:pathLst>
              <a:path w="2676525" h="1485900">
                <a:moveTo>
                  <a:pt x="38100" y="0"/>
                </a:moveTo>
                <a:lnTo>
                  <a:pt x="2600328" y="0"/>
                </a:lnTo>
                <a:cubicBezTo>
                  <a:pt x="2642410" y="0"/>
                  <a:pt x="2676525" y="34115"/>
                  <a:pt x="2676525" y="76197"/>
                </a:cubicBezTo>
                <a:lnTo>
                  <a:pt x="2676525" y="1409703"/>
                </a:lnTo>
                <a:cubicBezTo>
                  <a:pt x="2676525" y="1451785"/>
                  <a:pt x="2642410" y="1485900"/>
                  <a:pt x="2600328" y="1485900"/>
                </a:cubicBez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>
              <a:alpha val="8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320951" y="4948238"/>
            <a:ext cx="38100" cy="1485900"/>
          </a:xfrm>
          <a:custGeom>
            <a:avLst/>
            <a:gdLst/>
            <a:ahLst/>
            <a:cxnLst/>
            <a:rect l="l" t="t" r="r" b="b"/>
            <a:pathLst>
              <a:path w="38100" h="1485900">
                <a:moveTo>
                  <a:pt x="38100" y="0"/>
                </a:moveTo>
                <a:lnTo>
                  <a:pt x="38100" y="0"/>
                </a:lnTo>
                <a:lnTo>
                  <a:pt x="38100" y="1485900"/>
                </a:ln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16" name="Shape 13"/>
          <p:cNvSpPr/>
          <p:nvPr/>
        </p:nvSpPr>
        <p:spPr>
          <a:xfrm>
            <a:off x="3530501" y="513873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17" name="Text 14"/>
          <p:cNvSpPr/>
          <p:nvPr/>
        </p:nvSpPr>
        <p:spPr>
          <a:xfrm>
            <a:off x="3530501" y="5481638"/>
            <a:ext cx="2362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Гильдии и цехи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3530501" y="5786438"/>
            <a:ext cx="235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Сословное деление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242000" y="4948238"/>
            <a:ext cx="2676525" cy="1485900"/>
          </a:xfrm>
          <a:custGeom>
            <a:avLst/>
            <a:gdLst/>
            <a:ahLst/>
            <a:cxnLst/>
            <a:rect l="l" t="t" r="r" b="b"/>
            <a:pathLst>
              <a:path w="2676525" h="1485900">
                <a:moveTo>
                  <a:pt x="38100" y="0"/>
                </a:moveTo>
                <a:lnTo>
                  <a:pt x="2600328" y="0"/>
                </a:lnTo>
                <a:cubicBezTo>
                  <a:pt x="2642410" y="0"/>
                  <a:pt x="2676525" y="34115"/>
                  <a:pt x="2676525" y="76197"/>
                </a:cubicBezTo>
                <a:lnTo>
                  <a:pt x="2676525" y="1409703"/>
                </a:lnTo>
                <a:cubicBezTo>
                  <a:pt x="2676525" y="1451785"/>
                  <a:pt x="2642410" y="1485900"/>
                  <a:pt x="2600328" y="1485900"/>
                </a:cubicBez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>
              <a:alpha val="8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6242000" y="4948238"/>
            <a:ext cx="38100" cy="1485900"/>
          </a:xfrm>
          <a:custGeom>
            <a:avLst/>
            <a:gdLst/>
            <a:ahLst/>
            <a:cxnLst/>
            <a:rect l="l" t="t" r="r" b="b"/>
            <a:pathLst>
              <a:path w="38100" h="1485900">
                <a:moveTo>
                  <a:pt x="38100" y="0"/>
                </a:moveTo>
                <a:lnTo>
                  <a:pt x="38100" y="0"/>
                </a:lnTo>
                <a:lnTo>
                  <a:pt x="38100" y="1485900"/>
                </a:ln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21" name="Shape 18"/>
          <p:cNvSpPr/>
          <p:nvPr/>
        </p:nvSpPr>
        <p:spPr>
          <a:xfrm>
            <a:off x="6480125" y="51387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9740" y="16207"/>
                </a:moveTo>
                <a:cubicBezTo>
                  <a:pt x="64606" y="19601"/>
                  <a:pt x="65767" y="26298"/>
                  <a:pt x="62374" y="31120"/>
                </a:cubicBezTo>
                <a:lnTo>
                  <a:pt x="37371" y="66839"/>
                </a:lnTo>
                <a:cubicBezTo>
                  <a:pt x="35540" y="69428"/>
                  <a:pt x="32683" y="71080"/>
                  <a:pt x="29513" y="71348"/>
                </a:cubicBezTo>
                <a:cubicBezTo>
                  <a:pt x="26343" y="71616"/>
                  <a:pt x="23217" y="70545"/>
                  <a:pt x="20985" y="68312"/>
                </a:cubicBezTo>
                <a:lnTo>
                  <a:pt x="3125" y="50453"/>
                </a:lnTo>
                <a:cubicBezTo>
                  <a:pt x="-1027" y="46256"/>
                  <a:pt x="-1027" y="39469"/>
                  <a:pt x="3125" y="35272"/>
                </a:cubicBezTo>
                <a:cubicBezTo>
                  <a:pt x="7278" y="31075"/>
                  <a:pt x="14109" y="31120"/>
                  <a:pt x="18306" y="35272"/>
                </a:cubicBezTo>
                <a:lnTo>
                  <a:pt x="27146" y="44113"/>
                </a:lnTo>
                <a:lnTo>
                  <a:pt x="44827" y="18842"/>
                </a:lnTo>
                <a:cubicBezTo>
                  <a:pt x="48220" y="13975"/>
                  <a:pt x="54918" y="12814"/>
                  <a:pt x="59740" y="16207"/>
                </a:cubicBezTo>
                <a:close/>
                <a:moveTo>
                  <a:pt x="59740" y="87645"/>
                </a:moveTo>
                <a:cubicBezTo>
                  <a:pt x="64606" y="91038"/>
                  <a:pt x="65767" y="97735"/>
                  <a:pt x="62374" y="102557"/>
                </a:cubicBezTo>
                <a:lnTo>
                  <a:pt x="37371" y="138276"/>
                </a:lnTo>
                <a:cubicBezTo>
                  <a:pt x="35540" y="140866"/>
                  <a:pt x="32683" y="142518"/>
                  <a:pt x="29513" y="142786"/>
                </a:cubicBezTo>
                <a:cubicBezTo>
                  <a:pt x="26343" y="143054"/>
                  <a:pt x="23217" y="141982"/>
                  <a:pt x="20985" y="139750"/>
                </a:cubicBezTo>
                <a:lnTo>
                  <a:pt x="3125" y="121890"/>
                </a:lnTo>
                <a:cubicBezTo>
                  <a:pt x="-1072" y="117693"/>
                  <a:pt x="-1072" y="110907"/>
                  <a:pt x="3125" y="106754"/>
                </a:cubicBezTo>
                <a:cubicBezTo>
                  <a:pt x="7322" y="102602"/>
                  <a:pt x="14109" y="102557"/>
                  <a:pt x="18261" y="106754"/>
                </a:cubicBezTo>
                <a:lnTo>
                  <a:pt x="27102" y="115595"/>
                </a:lnTo>
                <a:lnTo>
                  <a:pt x="44782" y="90324"/>
                </a:lnTo>
                <a:cubicBezTo>
                  <a:pt x="48176" y="85457"/>
                  <a:pt x="54873" y="84296"/>
                  <a:pt x="59695" y="87690"/>
                </a:cubicBezTo>
                <a:close/>
                <a:moveTo>
                  <a:pt x="100013" y="42863"/>
                </a:moveTo>
                <a:cubicBezTo>
                  <a:pt x="100013" y="34960"/>
                  <a:pt x="106397" y="28575"/>
                  <a:pt x="114300" y="28575"/>
                </a:cubicBez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14300" y="57150"/>
                </a:lnTo>
                <a:cubicBezTo>
                  <a:pt x="106397" y="57150"/>
                  <a:pt x="100013" y="50765"/>
                  <a:pt x="100013" y="42863"/>
                </a:cubicBezTo>
                <a:close/>
                <a:moveTo>
                  <a:pt x="100013" y="114300"/>
                </a:moveTo>
                <a:cubicBezTo>
                  <a:pt x="100013" y="106397"/>
                  <a:pt x="106397" y="100013"/>
                  <a:pt x="114300" y="100013"/>
                </a:cubicBez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14300" y="128588"/>
                </a:lnTo>
                <a:cubicBezTo>
                  <a:pt x="106397" y="128588"/>
                  <a:pt x="100013" y="122203"/>
                  <a:pt x="100013" y="114300"/>
                </a:cubicBezTo>
                <a:close/>
                <a:moveTo>
                  <a:pt x="71438" y="185738"/>
                </a:moveTo>
                <a:cubicBezTo>
                  <a:pt x="71438" y="177835"/>
                  <a:pt x="77822" y="171450"/>
                  <a:pt x="85725" y="171450"/>
                </a:cubicBez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85725" y="200025"/>
                </a:lnTo>
                <a:cubicBezTo>
                  <a:pt x="77822" y="200025"/>
                  <a:pt x="71438" y="193640"/>
                  <a:pt x="71438" y="185738"/>
                </a:cubicBezTo>
                <a:close/>
                <a:moveTo>
                  <a:pt x="28575" y="167878"/>
                </a:moveTo>
                <a:cubicBezTo>
                  <a:pt x="38432" y="167878"/>
                  <a:pt x="46434" y="175881"/>
                  <a:pt x="46434" y="185738"/>
                </a:cubicBezTo>
                <a:cubicBezTo>
                  <a:pt x="46434" y="195594"/>
                  <a:pt x="38432" y="203597"/>
                  <a:pt x="28575" y="203597"/>
                </a:cubicBezTo>
                <a:cubicBezTo>
                  <a:pt x="18718" y="203597"/>
                  <a:pt x="10716" y="195594"/>
                  <a:pt x="10716" y="185738"/>
                </a:cubicBezTo>
                <a:cubicBezTo>
                  <a:pt x="10716" y="175881"/>
                  <a:pt x="18718" y="167878"/>
                  <a:pt x="28575" y="167878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22" name="Text 19"/>
          <p:cNvSpPr/>
          <p:nvPr/>
        </p:nvSpPr>
        <p:spPr>
          <a:xfrm>
            <a:off x="6451550" y="5481638"/>
            <a:ext cx="2362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Функции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451550" y="5786438"/>
            <a:ext cx="23526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Полицейские, фискальные, административные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2207" y="332207"/>
            <a:ext cx="11594027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kern="0" spc="105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ФОРМАЛЬНЫЕ НОВОВВЕДЕНИЯ • 1720 ГОД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2207" y="597973"/>
            <a:ext cx="11677079" cy="332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54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Создание новых органов управления — магистратов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8817" y="1063063"/>
            <a:ext cx="6851771" cy="2275619"/>
          </a:xfrm>
          <a:custGeom>
            <a:avLst/>
            <a:gdLst/>
            <a:ahLst/>
            <a:cxnLst/>
            <a:rect l="l" t="t" r="r" b="b"/>
            <a:pathLst>
              <a:path w="6851771" h="2275619">
                <a:moveTo>
                  <a:pt x="33221" y="0"/>
                </a:moveTo>
                <a:lnTo>
                  <a:pt x="6785323" y="0"/>
                </a:lnTo>
                <a:cubicBezTo>
                  <a:pt x="6822021" y="0"/>
                  <a:pt x="6851771" y="29750"/>
                  <a:pt x="6851771" y="66448"/>
                </a:cubicBezTo>
                <a:lnTo>
                  <a:pt x="6851771" y="2209170"/>
                </a:lnTo>
                <a:cubicBezTo>
                  <a:pt x="6851771" y="2245869"/>
                  <a:pt x="6822021" y="2275619"/>
                  <a:pt x="6785323" y="2275619"/>
                </a:cubicBezTo>
                <a:lnTo>
                  <a:pt x="33221" y="2275619"/>
                </a:lnTo>
                <a:cubicBezTo>
                  <a:pt x="14873" y="2275619"/>
                  <a:pt x="0" y="2260745"/>
                  <a:pt x="0" y="2242398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5" name="Shape 3"/>
          <p:cNvSpPr/>
          <p:nvPr/>
        </p:nvSpPr>
        <p:spPr>
          <a:xfrm>
            <a:off x="348817" y="1063063"/>
            <a:ext cx="33221" cy="2275619"/>
          </a:xfrm>
          <a:custGeom>
            <a:avLst/>
            <a:gdLst/>
            <a:ahLst/>
            <a:cxnLst/>
            <a:rect l="l" t="t" r="r" b="b"/>
            <a:pathLst>
              <a:path w="33221" h="2275619">
                <a:moveTo>
                  <a:pt x="33221" y="0"/>
                </a:moveTo>
                <a:lnTo>
                  <a:pt x="33221" y="0"/>
                </a:lnTo>
                <a:lnTo>
                  <a:pt x="33221" y="2275619"/>
                </a:lnTo>
                <a:lnTo>
                  <a:pt x="33221" y="2275619"/>
                </a:lnTo>
                <a:cubicBezTo>
                  <a:pt x="14873" y="2275619"/>
                  <a:pt x="0" y="2260745"/>
                  <a:pt x="0" y="2242398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6" name="Text 4"/>
          <p:cNvSpPr/>
          <p:nvPr/>
        </p:nvSpPr>
        <p:spPr>
          <a:xfrm>
            <a:off x="498311" y="1195946"/>
            <a:ext cx="6652447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8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Главный магистрат в Петербурге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98311" y="1528153"/>
            <a:ext cx="6635837" cy="647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6" b="1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13 февраля 1720 года</a:t>
            </a:r>
            <a:r>
              <a:rPr lang="en-US" sz="1046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указом Петра I учрежден Главный магистрат — высший орган городского управления в России. Он подчинялся непосредственно </a:t>
            </a:r>
            <a:r>
              <a:rPr lang="en-US" sz="1046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царю и Сенату</a:t>
            </a:r>
            <a:r>
              <a:rPr lang="en-US" sz="1046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и являлся главным начальственным учреждением над городскими магистратами всех русских городов.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98311" y="2275619"/>
            <a:ext cx="3230714" cy="930180"/>
          </a:xfrm>
          <a:custGeom>
            <a:avLst/>
            <a:gdLst/>
            <a:ahLst/>
            <a:cxnLst/>
            <a:rect l="l" t="t" r="r" b="b"/>
            <a:pathLst>
              <a:path w="3230714" h="930180">
                <a:moveTo>
                  <a:pt x="33217" y="0"/>
                </a:moveTo>
                <a:lnTo>
                  <a:pt x="3197497" y="0"/>
                </a:lnTo>
                <a:cubicBezTo>
                  <a:pt x="3215842" y="0"/>
                  <a:pt x="3230714" y="14872"/>
                  <a:pt x="3230714" y="33217"/>
                </a:cubicBezTo>
                <a:lnTo>
                  <a:pt x="3230714" y="896963"/>
                </a:lnTo>
                <a:cubicBezTo>
                  <a:pt x="3230714" y="915308"/>
                  <a:pt x="3215842" y="930180"/>
                  <a:pt x="3197497" y="930180"/>
                </a:cubicBezTo>
                <a:lnTo>
                  <a:pt x="33217" y="930180"/>
                </a:lnTo>
                <a:cubicBezTo>
                  <a:pt x="14884" y="930180"/>
                  <a:pt x="0" y="915296"/>
                  <a:pt x="0" y="896963"/>
                </a:cubicBezTo>
                <a:lnTo>
                  <a:pt x="0" y="33217"/>
                </a:lnTo>
                <a:cubicBezTo>
                  <a:pt x="0" y="14884"/>
                  <a:pt x="14884" y="0"/>
                  <a:pt x="3321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9" name="Text 7"/>
          <p:cNvSpPr/>
          <p:nvPr/>
        </p:nvSpPr>
        <p:spPr>
          <a:xfrm>
            <a:off x="597973" y="2375281"/>
            <a:ext cx="3097831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Руководство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7973" y="2607826"/>
            <a:ext cx="3089526" cy="498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Обер-президент (назначался царем) + магистратское правление (бургомистры и ратсгеры из крупнейших купцов)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31412" y="2275619"/>
            <a:ext cx="3230714" cy="930180"/>
          </a:xfrm>
          <a:custGeom>
            <a:avLst/>
            <a:gdLst/>
            <a:ahLst/>
            <a:cxnLst/>
            <a:rect l="l" t="t" r="r" b="b"/>
            <a:pathLst>
              <a:path w="3230714" h="930180">
                <a:moveTo>
                  <a:pt x="33217" y="0"/>
                </a:moveTo>
                <a:lnTo>
                  <a:pt x="3197497" y="0"/>
                </a:lnTo>
                <a:cubicBezTo>
                  <a:pt x="3215842" y="0"/>
                  <a:pt x="3230714" y="14872"/>
                  <a:pt x="3230714" y="33217"/>
                </a:cubicBezTo>
                <a:lnTo>
                  <a:pt x="3230714" y="896963"/>
                </a:lnTo>
                <a:cubicBezTo>
                  <a:pt x="3230714" y="915308"/>
                  <a:pt x="3215842" y="930180"/>
                  <a:pt x="3197497" y="930180"/>
                </a:cubicBezTo>
                <a:lnTo>
                  <a:pt x="33217" y="930180"/>
                </a:lnTo>
                <a:cubicBezTo>
                  <a:pt x="14884" y="930180"/>
                  <a:pt x="0" y="915296"/>
                  <a:pt x="0" y="896963"/>
                </a:cubicBezTo>
                <a:lnTo>
                  <a:pt x="0" y="33217"/>
                </a:lnTo>
                <a:cubicBezTo>
                  <a:pt x="0" y="14884"/>
                  <a:pt x="14884" y="0"/>
                  <a:pt x="3321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2" name="Text 10"/>
          <p:cNvSpPr/>
          <p:nvPr/>
        </p:nvSpPr>
        <p:spPr>
          <a:xfrm>
            <a:off x="3931074" y="2375281"/>
            <a:ext cx="3097831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Первый обер-президент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931074" y="2607826"/>
            <a:ext cx="3089526" cy="332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Князь Ю.Ю. Трубецкой — представитель знатного дворянского рода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48817" y="3438343"/>
            <a:ext cx="6851771" cy="2175956"/>
          </a:xfrm>
          <a:custGeom>
            <a:avLst/>
            <a:gdLst/>
            <a:ahLst/>
            <a:cxnLst/>
            <a:rect l="l" t="t" r="r" b="b"/>
            <a:pathLst>
              <a:path w="6851771" h="2175956">
                <a:moveTo>
                  <a:pt x="33221" y="0"/>
                </a:moveTo>
                <a:lnTo>
                  <a:pt x="6785339" y="0"/>
                </a:lnTo>
                <a:cubicBezTo>
                  <a:pt x="6822029" y="0"/>
                  <a:pt x="6851771" y="29743"/>
                  <a:pt x="6851771" y="66432"/>
                </a:cubicBezTo>
                <a:lnTo>
                  <a:pt x="6851771" y="2109524"/>
                </a:lnTo>
                <a:cubicBezTo>
                  <a:pt x="6851771" y="2146214"/>
                  <a:pt x="6822029" y="2175956"/>
                  <a:pt x="6785339" y="2175956"/>
                </a:cubicBezTo>
                <a:lnTo>
                  <a:pt x="33221" y="2175956"/>
                </a:lnTo>
                <a:cubicBezTo>
                  <a:pt x="14873" y="2175956"/>
                  <a:pt x="0" y="2161083"/>
                  <a:pt x="0" y="2142736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15" name="Shape 13"/>
          <p:cNvSpPr/>
          <p:nvPr/>
        </p:nvSpPr>
        <p:spPr>
          <a:xfrm>
            <a:off x="348817" y="3438343"/>
            <a:ext cx="33221" cy="2175956"/>
          </a:xfrm>
          <a:custGeom>
            <a:avLst/>
            <a:gdLst/>
            <a:ahLst/>
            <a:cxnLst/>
            <a:rect l="l" t="t" r="r" b="b"/>
            <a:pathLst>
              <a:path w="33221" h="2175956">
                <a:moveTo>
                  <a:pt x="33221" y="0"/>
                </a:moveTo>
                <a:lnTo>
                  <a:pt x="33221" y="0"/>
                </a:lnTo>
                <a:lnTo>
                  <a:pt x="33221" y="2175956"/>
                </a:lnTo>
                <a:lnTo>
                  <a:pt x="33221" y="2175956"/>
                </a:lnTo>
                <a:cubicBezTo>
                  <a:pt x="14873" y="2175956"/>
                  <a:pt x="0" y="2161083"/>
                  <a:pt x="0" y="2142736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16" name="Text 14"/>
          <p:cNvSpPr/>
          <p:nvPr/>
        </p:nvSpPr>
        <p:spPr>
          <a:xfrm>
            <a:off x="498311" y="3571226"/>
            <a:ext cx="6652447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8" b="1" dirty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Городовые магистраты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98311" y="3903433"/>
            <a:ext cx="6635837" cy="647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6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 крупных городах создавались местные магистраты, подчинявшиеся Главному магистрату. Их члены </a:t>
            </a:r>
            <a:r>
              <a:rPr lang="en-US" sz="1046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избирались путем выборов</a:t>
            </a:r>
            <a:r>
              <a:rPr lang="en-US" sz="1046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из среды регулярных граждан — купечества и ремесленников.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98311" y="4650899"/>
            <a:ext cx="6569395" cy="830518"/>
          </a:xfrm>
          <a:custGeom>
            <a:avLst/>
            <a:gdLst/>
            <a:ahLst/>
            <a:cxnLst/>
            <a:rect l="l" t="t" r="r" b="b"/>
            <a:pathLst>
              <a:path w="6569395" h="830518">
                <a:moveTo>
                  <a:pt x="33221" y="0"/>
                </a:moveTo>
                <a:lnTo>
                  <a:pt x="6536174" y="0"/>
                </a:lnTo>
                <a:cubicBezTo>
                  <a:pt x="6554522" y="0"/>
                  <a:pt x="6569395" y="14873"/>
                  <a:pt x="6569395" y="33221"/>
                </a:cubicBezTo>
                <a:lnTo>
                  <a:pt x="6569395" y="797297"/>
                </a:lnTo>
                <a:cubicBezTo>
                  <a:pt x="6569395" y="815644"/>
                  <a:pt x="6554522" y="830518"/>
                  <a:pt x="6536174" y="830518"/>
                </a:cubicBezTo>
                <a:lnTo>
                  <a:pt x="33221" y="830518"/>
                </a:lnTo>
                <a:cubicBezTo>
                  <a:pt x="14873" y="830518"/>
                  <a:pt x="0" y="815644"/>
                  <a:pt x="0" y="797297"/>
                </a:cubicBezTo>
                <a:lnTo>
                  <a:pt x="0" y="33221"/>
                </a:lnTo>
                <a:cubicBezTo>
                  <a:pt x="0" y="14873"/>
                  <a:pt x="14873" y="0"/>
                  <a:pt x="33221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9" name="Text 17"/>
          <p:cNvSpPr/>
          <p:nvPr/>
        </p:nvSpPr>
        <p:spPr>
          <a:xfrm>
            <a:off x="597973" y="4750561"/>
            <a:ext cx="6436512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Структура городового магистрата: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7973" y="5016327"/>
            <a:ext cx="3172578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Президент</a:t>
            </a:r>
            <a:r>
              <a:rPr lang="en-US" sz="91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глава магистрата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848022" y="5016327"/>
            <a:ext cx="3172578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4 бургомистра</a:t>
            </a:r>
            <a:r>
              <a:rPr lang="en-US" sz="91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основные должностные лица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97973" y="5215651"/>
            <a:ext cx="3172578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2 ратмана (ратсгера)</a:t>
            </a:r>
            <a:r>
              <a:rPr lang="en-US" sz="91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советники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848022" y="5215651"/>
            <a:ext cx="3172578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Писцы и служители</a:t>
            </a:r>
            <a:r>
              <a:rPr lang="en-US" sz="91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канцелярский аппарат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36360" y="5718113"/>
            <a:ext cx="6860076" cy="959249"/>
          </a:xfrm>
          <a:custGeom>
            <a:avLst/>
            <a:gdLst/>
            <a:ahLst/>
            <a:cxnLst/>
            <a:rect l="l" t="t" r="r" b="b"/>
            <a:pathLst>
              <a:path w="6860076" h="589668">
                <a:moveTo>
                  <a:pt x="66444" y="0"/>
                </a:moveTo>
                <a:lnTo>
                  <a:pt x="6793633" y="0"/>
                </a:lnTo>
                <a:cubicBezTo>
                  <a:pt x="6830328" y="0"/>
                  <a:pt x="6860076" y="29748"/>
                  <a:pt x="6860076" y="66444"/>
                </a:cubicBezTo>
                <a:lnTo>
                  <a:pt x="6860076" y="523224"/>
                </a:lnTo>
                <a:cubicBezTo>
                  <a:pt x="6860076" y="559920"/>
                  <a:pt x="6830328" y="589668"/>
                  <a:pt x="6793633" y="589668"/>
                </a:cubicBezTo>
                <a:lnTo>
                  <a:pt x="66444" y="589668"/>
                </a:lnTo>
                <a:cubicBezTo>
                  <a:pt x="29772" y="589668"/>
                  <a:pt x="0" y="559895"/>
                  <a:pt x="0" y="523224"/>
                </a:cubicBezTo>
                <a:lnTo>
                  <a:pt x="0" y="66444"/>
                </a:lnTo>
                <a:cubicBezTo>
                  <a:pt x="0" y="29772"/>
                  <a:pt x="29772" y="0"/>
                  <a:pt x="66444" y="0"/>
                </a:cubicBezTo>
                <a:close/>
              </a:path>
            </a:pathLst>
          </a:custGeom>
          <a:solidFill>
            <a:srgbClr val="C9A962">
              <a:alpha val="10196"/>
            </a:srgbClr>
          </a:solidFill>
          <a:ln w="12700">
            <a:solidFill>
              <a:srgbClr val="C9A962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498311" y="6035787"/>
            <a:ext cx="313369" cy="307292"/>
          </a:xfrm>
          <a:custGeom>
            <a:avLst/>
            <a:gdLst/>
            <a:ahLst/>
            <a:cxnLst/>
            <a:rect l="l" t="t" r="r" b="b"/>
            <a:pathLst>
              <a:path w="116272" h="116272">
                <a:moveTo>
                  <a:pt x="58136" y="116272"/>
                </a:moveTo>
                <a:cubicBezTo>
                  <a:pt x="90223" y="116272"/>
                  <a:pt x="116272" y="90223"/>
                  <a:pt x="116272" y="58136"/>
                </a:cubicBezTo>
                <a:cubicBezTo>
                  <a:pt x="116272" y="26050"/>
                  <a:pt x="90223" y="0"/>
                  <a:pt x="58136" y="0"/>
                </a:cubicBezTo>
                <a:cubicBezTo>
                  <a:pt x="26050" y="0"/>
                  <a:pt x="0" y="26050"/>
                  <a:pt x="0" y="58136"/>
                </a:cubicBezTo>
                <a:cubicBezTo>
                  <a:pt x="0" y="90223"/>
                  <a:pt x="26050" y="116272"/>
                  <a:pt x="58136" y="116272"/>
                </a:cubicBezTo>
                <a:close/>
                <a:moveTo>
                  <a:pt x="50869" y="36335"/>
                </a:moveTo>
                <a:cubicBezTo>
                  <a:pt x="50869" y="32324"/>
                  <a:pt x="54125" y="29068"/>
                  <a:pt x="58136" y="29068"/>
                </a:cubicBezTo>
                <a:cubicBezTo>
                  <a:pt x="62147" y="29068"/>
                  <a:pt x="65403" y="32324"/>
                  <a:pt x="65403" y="36335"/>
                </a:cubicBezTo>
                <a:cubicBezTo>
                  <a:pt x="65403" y="40346"/>
                  <a:pt x="62147" y="43602"/>
                  <a:pt x="58136" y="43602"/>
                </a:cubicBezTo>
                <a:cubicBezTo>
                  <a:pt x="54125" y="43602"/>
                  <a:pt x="50869" y="40346"/>
                  <a:pt x="50869" y="36335"/>
                </a:cubicBezTo>
                <a:close/>
                <a:moveTo>
                  <a:pt x="49052" y="50869"/>
                </a:moveTo>
                <a:lnTo>
                  <a:pt x="59953" y="50869"/>
                </a:lnTo>
                <a:cubicBezTo>
                  <a:pt x="62973" y="50869"/>
                  <a:pt x="65403" y="53299"/>
                  <a:pt x="65403" y="56319"/>
                </a:cubicBezTo>
                <a:lnTo>
                  <a:pt x="65403" y="76304"/>
                </a:lnTo>
                <a:lnTo>
                  <a:pt x="67220" y="76304"/>
                </a:lnTo>
                <a:cubicBezTo>
                  <a:pt x="70240" y="76304"/>
                  <a:pt x="72670" y="78734"/>
                  <a:pt x="72670" y="81754"/>
                </a:cubicBezTo>
                <a:cubicBezTo>
                  <a:pt x="72670" y="84774"/>
                  <a:pt x="70240" y="87204"/>
                  <a:pt x="67220" y="87204"/>
                </a:cubicBezTo>
                <a:lnTo>
                  <a:pt x="49052" y="87204"/>
                </a:lnTo>
                <a:cubicBezTo>
                  <a:pt x="46032" y="87204"/>
                  <a:pt x="43602" y="84774"/>
                  <a:pt x="43602" y="81754"/>
                </a:cubicBezTo>
                <a:cubicBezTo>
                  <a:pt x="43602" y="78734"/>
                  <a:pt x="46032" y="76304"/>
                  <a:pt x="49052" y="76304"/>
                </a:cubicBezTo>
                <a:lnTo>
                  <a:pt x="54503" y="76304"/>
                </a:lnTo>
                <a:lnTo>
                  <a:pt x="54503" y="61770"/>
                </a:lnTo>
                <a:lnTo>
                  <a:pt x="49052" y="61770"/>
                </a:lnTo>
                <a:cubicBezTo>
                  <a:pt x="46032" y="61770"/>
                  <a:pt x="43602" y="59340"/>
                  <a:pt x="43602" y="56319"/>
                </a:cubicBezTo>
                <a:cubicBezTo>
                  <a:pt x="43602" y="53299"/>
                  <a:pt x="46032" y="50869"/>
                  <a:pt x="49052" y="50869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26" name="Text 24"/>
          <p:cNvSpPr/>
          <p:nvPr/>
        </p:nvSpPr>
        <p:spPr>
          <a:xfrm>
            <a:off x="970774" y="5834386"/>
            <a:ext cx="6517640" cy="710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b="1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Важно:</a:t>
            </a:r>
            <a:r>
              <a:rPr lang="en-US" sz="110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В Санкт-Петербурге Главный магистрат выполнял функции и городового магистрата, контролируя все сферы жизни столицы.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7330616" y="1063063"/>
            <a:ext cx="4534627" cy="3986485"/>
          </a:xfrm>
          <a:custGeom>
            <a:avLst/>
            <a:gdLst/>
            <a:ahLst/>
            <a:cxnLst/>
            <a:rect l="l" t="t" r="r" b="b"/>
            <a:pathLst>
              <a:path w="4534627" h="3986485">
                <a:moveTo>
                  <a:pt x="66455" y="0"/>
                </a:moveTo>
                <a:lnTo>
                  <a:pt x="4468172" y="0"/>
                </a:lnTo>
                <a:cubicBezTo>
                  <a:pt x="4504874" y="0"/>
                  <a:pt x="4534627" y="29753"/>
                  <a:pt x="4534627" y="66455"/>
                </a:cubicBezTo>
                <a:lnTo>
                  <a:pt x="4534627" y="3920030"/>
                </a:lnTo>
                <a:cubicBezTo>
                  <a:pt x="4534627" y="3956732"/>
                  <a:pt x="4504874" y="3986485"/>
                  <a:pt x="4468172" y="3986485"/>
                </a:cubicBezTo>
                <a:lnTo>
                  <a:pt x="66455" y="3986485"/>
                </a:lnTo>
                <a:cubicBezTo>
                  <a:pt x="29753" y="3986485"/>
                  <a:pt x="0" y="3956732"/>
                  <a:pt x="0" y="3920030"/>
                </a:cubicBezTo>
                <a:lnTo>
                  <a:pt x="0" y="66455"/>
                </a:lnTo>
                <a:cubicBezTo>
                  <a:pt x="0" y="29777"/>
                  <a:pt x="29777" y="0"/>
                  <a:pt x="66455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28" name="Text 26"/>
          <p:cNvSpPr/>
          <p:nvPr/>
        </p:nvSpPr>
        <p:spPr>
          <a:xfrm>
            <a:off x="7463499" y="1195946"/>
            <a:ext cx="4343608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Иерархия подчинения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471804" y="1528153"/>
            <a:ext cx="4260556" cy="597973"/>
          </a:xfrm>
          <a:custGeom>
            <a:avLst/>
            <a:gdLst/>
            <a:ahLst/>
            <a:cxnLst/>
            <a:rect l="l" t="t" r="r" b="b"/>
            <a:pathLst>
              <a:path w="4260556" h="597973">
                <a:moveTo>
                  <a:pt x="16610" y="0"/>
                </a:moveTo>
                <a:lnTo>
                  <a:pt x="4227332" y="0"/>
                </a:lnTo>
                <a:cubicBezTo>
                  <a:pt x="4245681" y="0"/>
                  <a:pt x="4260556" y="14875"/>
                  <a:pt x="4260556" y="33223"/>
                </a:cubicBezTo>
                <a:lnTo>
                  <a:pt x="4260556" y="564749"/>
                </a:lnTo>
                <a:cubicBezTo>
                  <a:pt x="4260556" y="583098"/>
                  <a:pt x="4245681" y="597973"/>
                  <a:pt x="4227332" y="597973"/>
                </a:cubicBezTo>
                <a:lnTo>
                  <a:pt x="16610" y="597973"/>
                </a:lnTo>
                <a:cubicBezTo>
                  <a:pt x="7437" y="597973"/>
                  <a:pt x="0" y="590536"/>
                  <a:pt x="0" y="581362"/>
                </a:cubicBezTo>
                <a:lnTo>
                  <a:pt x="0" y="16610"/>
                </a:lnTo>
                <a:cubicBezTo>
                  <a:pt x="0" y="7443"/>
                  <a:pt x="7443" y="0"/>
                  <a:pt x="1661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0" name="Shape 28"/>
          <p:cNvSpPr/>
          <p:nvPr/>
        </p:nvSpPr>
        <p:spPr>
          <a:xfrm>
            <a:off x="7471804" y="1528153"/>
            <a:ext cx="16610" cy="597973"/>
          </a:xfrm>
          <a:custGeom>
            <a:avLst/>
            <a:gdLst/>
            <a:ahLst/>
            <a:cxnLst/>
            <a:rect l="l" t="t" r="r" b="b"/>
            <a:pathLst>
              <a:path w="16610" h="597973">
                <a:moveTo>
                  <a:pt x="16610" y="0"/>
                </a:moveTo>
                <a:lnTo>
                  <a:pt x="16610" y="0"/>
                </a:lnTo>
                <a:lnTo>
                  <a:pt x="16610" y="597973"/>
                </a:lnTo>
                <a:lnTo>
                  <a:pt x="16610" y="597973"/>
                </a:lnTo>
                <a:cubicBezTo>
                  <a:pt x="7437" y="597973"/>
                  <a:pt x="0" y="590536"/>
                  <a:pt x="0" y="581362"/>
                </a:cubicBezTo>
                <a:lnTo>
                  <a:pt x="0" y="16610"/>
                </a:lnTo>
                <a:cubicBezTo>
                  <a:pt x="0" y="7443"/>
                  <a:pt x="7443" y="0"/>
                  <a:pt x="16610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31" name="Text 29"/>
          <p:cNvSpPr/>
          <p:nvPr/>
        </p:nvSpPr>
        <p:spPr>
          <a:xfrm>
            <a:off x="7579772" y="1627815"/>
            <a:ext cx="4119368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Царь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579772" y="1860360"/>
            <a:ext cx="411106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Верховная власть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547190" y="2234093"/>
            <a:ext cx="99662" cy="132883"/>
          </a:xfrm>
          <a:custGeom>
            <a:avLst/>
            <a:gdLst/>
            <a:ahLst/>
            <a:cxnLst/>
            <a:rect l="l" t="t" r="r" b="b"/>
            <a:pathLst>
              <a:path w="99662" h="132883">
                <a:moveTo>
                  <a:pt x="43966" y="130443"/>
                </a:moveTo>
                <a:cubicBezTo>
                  <a:pt x="47210" y="133687"/>
                  <a:pt x="52478" y="133687"/>
                  <a:pt x="55723" y="130443"/>
                </a:cubicBezTo>
                <a:lnTo>
                  <a:pt x="97248" y="88917"/>
                </a:lnTo>
                <a:cubicBezTo>
                  <a:pt x="100493" y="85673"/>
                  <a:pt x="100493" y="80404"/>
                  <a:pt x="97248" y="77160"/>
                </a:cubicBezTo>
                <a:cubicBezTo>
                  <a:pt x="94004" y="73916"/>
                  <a:pt x="88736" y="73916"/>
                  <a:pt x="85491" y="77160"/>
                </a:cubicBezTo>
                <a:lnTo>
                  <a:pt x="58136" y="104515"/>
                </a:lnTo>
                <a:lnTo>
                  <a:pt x="58136" y="8305"/>
                </a:lnTo>
                <a:cubicBezTo>
                  <a:pt x="58136" y="3711"/>
                  <a:pt x="54425" y="0"/>
                  <a:pt x="49831" y="0"/>
                </a:cubicBezTo>
                <a:cubicBezTo>
                  <a:pt x="45237" y="0"/>
                  <a:pt x="41526" y="3711"/>
                  <a:pt x="41526" y="8305"/>
                </a:cubicBezTo>
                <a:lnTo>
                  <a:pt x="41526" y="104515"/>
                </a:lnTo>
                <a:lnTo>
                  <a:pt x="14171" y="77160"/>
                </a:lnTo>
                <a:cubicBezTo>
                  <a:pt x="10926" y="73916"/>
                  <a:pt x="5658" y="73916"/>
                  <a:pt x="2414" y="77160"/>
                </a:cubicBezTo>
                <a:cubicBezTo>
                  <a:pt x="-831" y="80404"/>
                  <a:pt x="-831" y="85673"/>
                  <a:pt x="2414" y="88917"/>
                </a:cubicBezTo>
                <a:lnTo>
                  <a:pt x="43940" y="130443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34" name="Shape 32"/>
          <p:cNvSpPr/>
          <p:nvPr/>
        </p:nvSpPr>
        <p:spPr>
          <a:xfrm>
            <a:off x="7471804" y="2458332"/>
            <a:ext cx="4260556" cy="597973"/>
          </a:xfrm>
          <a:custGeom>
            <a:avLst/>
            <a:gdLst/>
            <a:ahLst/>
            <a:cxnLst/>
            <a:rect l="l" t="t" r="r" b="b"/>
            <a:pathLst>
              <a:path w="4260556" h="597973">
                <a:moveTo>
                  <a:pt x="16610" y="0"/>
                </a:moveTo>
                <a:lnTo>
                  <a:pt x="4227332" y="0"/>
                </a:lnTo>
                <a:cubicBezTo>
                  <a:pt x="4245681" y="0"/>
                  <a:pt x="4260556" y="14875"/>
                  <a:pt x="4260556" y="33223"/>
                </a:cubicBezTo>
                <a:lnTo>
                  <a:pt x="4260556" y="564749"/>
                </a:lnTo>
                <a:cubicBezTo>
                  <a:pt x="4260556" y="583098"/>
                  <a:pt x="4245681" y="597973"/>
                  <a:pt x="4227332" y="597973"/>
                </a:cubicBezTo>
                <a:lnTo>
                  <a:pt x="16610" y="597973"/>
                </a:lnTo>
                <a:cubicBezTo>
                  <a:pt x="7437" y="597973"/>
                  <a:pt x="0" y="590536"/>
                  <a:pt x="0" y="581362"/>
                </a:cubicBezTo>
                <a:lnTo>
                  <a:pt x="0" y="16610"/>
                </a:lnTo>
                <a:cubicBezTo>
                  <a:pt x="0" y="7443"/>
                  <a:pt x="7443" y="0"/>
                  <a:pt x="1661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5" name="Shape 33"/>
          <p:cNvSpPr/>
          <p:nvPr/>
        </p:nvSpPr>
        <p:spPr>
          <a:xfrm>
            <a:off x="7471804" y="2458332"/>
            <a:ext cx="16610" cy="597973"/>
          </a:xfrm>
          <a:custGeom>
            <a:avLst/>
            <a:gdLst/>
            <a:ahLst/>
            <a:cxnLst/>
            <a:rect l="l" t="t" r="r" b="b"/>
            <a:pathLst>
              <a:path w="16610" h="597973">
                <a:moveTo>
                  <a:pt x="16610" y="0"/>
                </a:moveTo>
                <a:lnTo>
                  <a:pt x="16610" y="0"/>
                </a:lnTo>
                <a:lnTo>
                  <a:pt x="16610" y="597973"/>
                </a:lnTo>
                <a:lnTo>
                  <a:pt x="16610" y="597973"/>
                </a:lnTo>
                <a:cubicBezTo>
                  <a:pt x="7437" y="597973"/>
                  <a:pt x="0" y="590536"/>
                  <a:pt x="0" y="581362"/>
                </a:cubicBezTo>
                <a:lnTo>
                  <a:pt x="0" y="16610"/>
                </a:lnTo>
                <a:cubicBezTo>
                  <a:pt x="0" y="7443"/>
                  <a:pt x="7443" y="0"/>
                  <a:pt x="16610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36" name="Text 34"/>
          <p:cNvSpPr/>
          <p:nvPr/>
        </p:nvSpPr>
        <p:spPr>
          <a:xfrm>
            <a:off x="7579772" y="2557995"/>
            <a:ext cx="4119368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Сенат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579772" y="2790540"/>
            <a:ext cx="411106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Высший государственный орган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547190" y="3164272"/>
            <a:ext cx="99662" cy="132883"/>
          </a:xfrm>
          <a:custGeom>
            <a:avLst/>
            <a:gdLst/>
            <a:ahLst/>
            <a:cxnLst/>
            <a:rect l="l" t="t" r="r" b="b"/>
            <a:pathLst>
              <a:path w="99662" h="132883">
                <a:moveTo>
                  <a:pt x="43966" y="130443"/>
                </a:moveTo>
                <a:cubicBezTo>
                  <a:pt x="47210" y="133687"/>
                  <a:pt x="52478" y="133687"/>
                  <a:pt x="55723" y="130443"/>
                </a:cubicBezTo>
                <a:lnTo>
                  <a:pt x="97248" y="88917"/>
                </a:lnTo>
                <a:cubicBezTo>
                  <a:pt x="100493" y="85673"/>
                  <a:pt x="100493" y="80404"/>
                  <a:pt x="97248" y="77160"/>
                </a:cubicBezTo>
                <a:cubicBezTo>
                  <a:pt x="94004" y="73916"/>
                  <a:pt x="88736" y="73916"/>
                  <a:pt x="85491" y="77160"/>
                </a:cubicBezTo>
                <a:lnTo>
                  <a:pt x="58136" y="104515"/>
                </a:lnTo>
                <a:lnTo>
                  <a:pt x="58136" y="8305"/>
                </a:lnTo>
                <a:cubicBezTo>
                  <a:pt x="58136" y="3711"/>
                  <a:pt x="54425" y="0"/>
                  <a:pt x="49831" y="0"/>
                </a:cubicBezTo>
                <a:cubicBezTo>
                  <a:pt x="45237" y="0"/>
                  <a:pt x="41526" y="3711"/>
                  <a:pt x="41526" y="8305"/>
                </a:cubicBezTo>
                <a:lnTo>
                  <a:pt x="41526" y="104515"/>
                </a:lnTo>
                <a:lnTo>
                  <a:pt x="14171" y="77160"/>
                </a:lnTo>
                <a:cubicBezTo>
                  <a:pt x="10926" y="73916"/>
                  <a:pt x="5658" y="73916"/>
                  <a:pt x="2414" y="77160"/>
                </a:cubicBezTo>
                <a:cubicBezTo>
                  <a:pt x="-831" y="80404"/>
                  <a:pt x="-831" y="85673"/>
                  <a:pt x="2414" y="88917"/>
                </a:cubicBezTo>
                <a:lnTo>
                  <a:pt x="43940" y="130443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39" name="Shape 37"/>
          <p:cNvSpPr/>
          <p:nvPr/>
        </p:nvSpPr>
        <p:spPr>
          <a:xfrm>
            <a:off x="7471804" y="3388512"/>
            <a:ext cx="4260556" cy="597973"/>
          </a:xfrm>
          <a:custGeom>
            <a:avLst/>
            <a:gdLst/>
            <a:ahLst/>
            <a:cxnLst/>
            <a:rect l="l" t="t" r="r" b="b"/>
            <a:pathLst>
              <a:path w="4260556" h="597973">
                <a:moveTo>
                  <a:pt x="16610" y="0"/>
                </a:moveTo>
                <a:lnTo>
                  <a:pt x="4227332" y="0"/>
                </a:lnTo>
                <a:cubicBezTo>
                  <a:pt x="4245681" y="0"/>
                  <a:pt x="4260556" y="14875"/>
                  <a:pt x="4260556" y="33223"/>
                </a:cubicBezTo>
                <a:lnTo>
                  <a:pt x="4260556" y="564749"/>
                </a:lnTo>
                <a:cubicBezTo>
                  <a:pt x="4260556" y="583098"/>
                  <a:pt x="4245681" y="597973"/>
                  <a:pt x="4227332" y="597973"/>
                </a:cubicBezTo>
                <a:lnTo>
                  <a:pt x="16610" y="597973"/>
                </a:lnTo>
                <a:cubicBezTo>
                  <a:pt x="7437" y="597973"/>
                  <a:pt x="0" y="590536"/>
                  <a:pt x="0" y="581362"/>
                </a:cubicBezTo>
                <a:lnTo>
                  <a:pt x="0" y="16610"/>
                </a:lnTo>
                <a:cubicBezTo>
                  <a:pt x="0" y="7443"/>
                  <a:pt x="7443" y="0"/>
                  <a:pt x="1661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0" name="Shape 38"/>
          <p:cNvSpPr/>
          <p:nvPr/>
        </p:nvSpPr>
        <p:spPr>
          <a:xfrm>
            <a:off x="7471804" y="3388512"/>
            <a:ext cx="16610" cy="597973"/>
          </a:xfrm>
          <a:custGeom>
            <a:avLst/>
            <a:gdLst/>
            <a:ahLst/>
            <a:cxnLst/>
            <a:rect l="l" t="t" r="r" b="b"/>
            <a:pathLst>
              <a:path w="16610" h="597973">
                <a:moveTo>
                  <a:pt x="16610" y="0"/>
                </a:moveTo>
                <a:lnTo>
                  <a:pt x="16610" y="0"/>
                </a:lnTo>
                <a:lnTo>
                  <a:pt x="16610" y="597973"/>
                </a:lnTo>
                <a:lnTo>
                  <a:pt x="16610" y="597973"/>
                </a:lnTo>
                <a:cubicBezTo>
                  <a:pt x="7437" y="597973"/>
                  <a:pt x="0" y="590536"/>
                  <a:pt x="0" y="581362"/>
                </a:cubicBezTo>
                <a:lnTo>
                  <a:pt x="0" y="16610"/>
                </a:lnTo>
                <a:cubicBezTo>
                  <a:pt x="0" y="7443"/>
                  <a:pt x="7443" y="0"/>
                  <a:pt x="16610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41" name="Text 39"/>
          <p:cNvSpPr/>
          <p:nvPr/>
        </p:nvSpPr>
        <p:spPr>
          <a:xfrm>
            <a:off x="7579772" y="3488174"/>
            <a:ext cx="4119368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Главный магистрат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579772" y="3720719"/>
            <a:ext cx="411106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Высший орган городского управления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547190" y="4094452"/>
            <a:ext cx="99662" cy="132883"/>
          </a:xfrm>
          <a:custGeom>
            <a:avLst/>
            <a:gdLst/>
            <a:ahLst/>
            <a:cxnLst/>
            <a:rect l="l" t="t" r="r" b="b"/>
            <a:pathLst>
              <a:path w="99662" h="132883">
                <a:moveTo>
                  <a:pt x="43966" y="130443"/>
                </a:moveTo>
                <a:cubicBezTo>
                  <a:pt x="47210" y="133687"/>
                  <a:pt x="52478" y="133687"/>
                  <a:pt x="55723" y="130443"/>
                </a:cubicBezTo>
                <a:lnTo>
                  <a:pt x="97248" y="88917"/>
                </a:lnTo>
                <a:cubicBezTo>
                  <a:pt x="100493" y="85673"/>
                  <a:pt x="100493" y="80404"/>
                  <a:pt x="97248" y="77160"/>
                </a:cubicBezTo>
                <a:cubicBezTo>
                  <a:pt x="94004" y="73916"/>
                  <a:pt x="88736" y="73916"/>
                  <a:pt x="85491" y="77160"/>
                </a:cubicBezTo>
                <a:lnTo>
                  <a:pt x="58136" y="104515"/>
                </a:lnTo>
                <a:lnTo>
                  <a:pt x="58136" y="8305"/>
                </a:lnTo>
                <a:cubicBezTo>
                  <a:pt x="58136" y="3711"/>
                  <a:pt x="54425" y="0"/>
                  <a:pt x="49831" y="0"/>
                </a:cubicBezTo>
                <a:cubicBezTo>
                  <a:pt x="45237" y="0"/>
                  <a:pt x="41526" y="3711"/>
                  <a:pt x="41526" y="8305"/>
                </a:cubicBezTo>
                <a:lnTo>
                  <a:pt x="41526" y="104515"/>
                </a:lnTo>
                <a:lnTo>
                  <a:pt x="14171" y="77160"/>
                </a:lnTo>
                <a:cubicBezTo>
                  <a:pt x="10926" y="73916"/>
                  <a:pt x="5658" y="73916"/>
                  <a:pt x="2414" y="77160"/>
                </a:cubicBezTo>
                <a:cubicBezTo>
                  <a:pt x="-831" y="80404"/>
                  <a:pt x="-831" y="85673"/>
                  <a:pt x="2414" y="88917"/>
                </a:cubicBezTo>
                <a:lnTo>
                  <a:pt x="43940" y="130443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44" name="Shape 42"/>
          <p:cNvSpPr/>
          <p:nvPr/>
        </p:nvSpPr>
        <p:spPr>
          <a:xfrm>
            <a:off x="7471804" y="4318692"/>
            <a:ext cx="4260556" cy="597973"/>
          </a:xfrm>
          <a:custGeom>
            <a:avLst/>
            <a:gdLst/>
            <a:ahLst/>
            <a:cxnLst/>
            <a:rect l="l" t="t" r="r" b="b"/>
            <a:pathLst>
              <a:path w="4260556" h="597973">
                <a:moveTo>
                  <a:pt x="16610" y="0"/>
                </a:moveTo>
                <a:lnTo>
                  <a:pt x="4227332" y="0"/>
                </a:lnTo>
                <a:cubicBezTo>
                  <a:pt x="4245681" y="0"/>
                  <a:pt x="4260556" y="14875"/>
                  <a:pt x="4260556" y="33223"/>
                </a:cubicBezTo>
                <a:lnTo>
                  <a:pt x="4260556" y="564749"/>
                </a:lnTo>
                <a:cubicBezTo>
                  <a:pt x="4260556" y="583098"/>
                  <a:pt x="4245681" y="597973"/>
                  <a:pt x="4227332" y="597973"/>
                </a:cubicBezTo>
                <a:lnTo>
                  <a:pt x="16610" y="597973"/>
                </a:lnTo>
                <a:cubicBezTo>
                  <a:pt x="7437" y="597973"/>
                  <a:pt x="0" y="590536"/>
                  <a:pt x="0" y="581362"/>
                </a:cubicBezTo>
                <a:lnTo>
                  <a:pt x="0" y="16610"/>
                </a:lnTo>
                <a:cubicBezTo>
                  <a:pt x="0" y="7443"/>
                  <a:pt x="7443" y="0"/>
                  <a:pt x="1661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5" name="Shape 43"/>
          <p:cNvSpPr/>
          <p:nvPr/>
        </p:nvSpPr>
        <p:spPr>
          <a:xfrm>
            <a:off x="7471804" y="4318692"/>
            <a:ext cx="16610" cy="597973"/>
          </a:xfrm>
          <a:custGeom>
            <a:avLst/>
            <a:gdLst/>
            <a:ahLst/>
            <a:cxnLst/>
            <a:rect l="l" t="t" r="r" b="b"/>
            <a:pathLst>
              <a:path w="16610" h="597973">
                <a:moveTo>
                  <a:pt x="16610" y="0"/>
                </a:moveTo>
                <a:lnTo>
                  <a:pt x="16610" y="0"/>
                </a:lnTo>
                <a:lnTo>
                  <a:pt x="16610" y="597973"/>
                </a:lnTo>
                <a:lnTo>
                  <a:pt x="16610" y="597973"/>
                </a:lnTo>
                <a:cubicBezTo>
                  <a:pt x="7437" y="597973"/>
                  <a:pt x="0" y="590536"/>
                  <a:pt x="0" y="581362"/>
                </a:cubicBezTo>
                <a:lnTo>
                  <a:pt x="0" y="16610"/>
                </a:lnTo>
                <a:cubicBezTo>
                  <a:pt x="0" y="7443"/>
                  <a:pt x="7443" y="0"/>
                  <a:pt x="16610" y="0"/>
                </a:cubicBezTo>
                <a:close/>
              </a:path>
            </a:pathLst>
          </a:custGeom>
          <a:solidFill>
            <a:srgbClr val="F5F0E6">
              <a:alpha val="5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7579772" y="4418354"/>
            <a:ext cx="4119368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Городовые магистраты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579772" y="4650899"/>
            <a:ext cx="411106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Местные органы в городах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330616" y="5149210"/>
            <a:ext cx="4534627" cy="1528153"/>
          </a:xfrm>
          <a:custGeom>
            <a:avLst/>
            <a:gdLst/>
            <a:ahLst/>
            <a:cxnLst/>
            <a:rect l="l" t="t" r="r" b="b"/>
            <a:pathLst>
              <a:path w="4534627" h="1528153">
                <a:moveTo>
                  <a:pt x="66444" y="0"/>
                </a:moveTo>
                <a:lnTo>
                  <a:pt x="4468183" y="0"/>
                </a:lnTo>
                <a:cubicBezTo>
                  <a:pt x="4504854" y="0"/>
                  <a:pt x="4534627" y="29773"/>
                  <a:pt x="4534627" y="66444"/>
                </a:cubicBezTo>
                <a:lnTo>
                  <a:pt x="4534627" y="1461709"/>
                </a:lnTo>
                <a:cubicBezTo>
                  <a:pt x="4534627" y="1498405"/>
                  <a:pt x="4504879" y="1528153"/>
                  <a:pt x="4468183" y="1528153"/>
                </a:cubicBezTo>
                <a:lnTo>
                  <a:pt x="66444" y="1528153"/>
                </a:lnTo>
                <a:cubicBezTo>
                  <a:pt x="29773" y="1528153"/>
                  <a:pt x="0" y="1498380"/>
                  <a:pt x="0" y="1461709"/>
                </a:cubicBezTo>
                <a:lnTo>
                  <a:pt x="0" y="66444"/>
                </a:lnTo>
                <a:cubicBezTo>
                  <a:pt x="0" y="29748"/>
                  <a:pt x="29748" y="0"/>
                  <a:pt x="66444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49" name="Text 47"/>
          <p:cNvSpPr/>
          <p:nvPr/>
        </p:nvSpPr>
        <p:spPr>
          <a:xfrm>
            <a:off x="7463499" y="5282093"/>
            <a:ext cx="4335302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Разряды городов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463499" y="5581079"/>
            <a:ext cx="4326997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I.</a:t>
            </a:r>
            <a:r>
              <a:rPr lang="en-US" sz="91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Большие города (2—3 тыс. дворов)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463499" y="5780403"/>
            <a:ext cx="4326997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II.</a:t>
            </a:r>
            <a:r>
              <a:rPr lang="en-US" sz="91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Внутренние города (1—1,5 тыс. дворов)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463499" y="5979728"/>
            <a:ext cx="4326997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III.</a:t>
            </a:r>
            <a:r>
              <a:rPr lang="en-US" sz="91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Города (500—1000 дворов)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463499" y="6179052"/>
            <a:ext cx="4326997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IV.</a:t>
            </a:r>
            <a:r>
              <a:rPr lang="en-US" sz="91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Небольшие города (250—500 дворов)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463499" y="6378376"/>
            <a:ext cx="4326997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V.</a:t>
            </a:r>
            <a:r>
              <a:rPr lang="en-US" sz="91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Малые города (менее 250 дворов)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8847" y="328847"/>
            <a:ext cx="11600076" cy="197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6" kern="0" spc="104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СОСЛОВНО-КОРПОРАТИВНОЕ ДЕЛЕНИЕ • РЕГЛАМЕНТ 1721 Г.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8847" y="591924"/>
            <a:ext cx="11682287" cy="3288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30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Разделение горожан на категории и гильдии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5289" y="1019425"/>
            <a:ext cx="6840016" cy="2400583"/>
          </a:xfrm>
          <a:custGeom>
            <a:avLst/>
            <a:gdLst/>
            <a:ahLst/>
            <a:cxnLst/>
            <a:rect l="l" t="t" r="r" b="b"/>
            <a:pathLst>
              <a:path w="6840016" h="2400583">
                <a:moveTo>
                  <a:pt x="32885" y="0"/>
                </a:moveTo>
                <a:lnTo>
                  <a:pt x="6774240" y="0"/>
                </a:lnTo>
                <a:cubicBezTo>
                  <a:pt x="6810567" y="0"/>
                  <a:pt x="6840016" y="29449"/>
                  <a:pt x="6840016" y="65776"/>
                </a:cubicBezTo>
                <a:lnTo>
                  <a:pt x="6840016" y="2334807"/>
                </a:lnTo>
                <a:cubicBezTo>
                  <a:pt x="6840016" y="2371134"/>
                  <a:pt x="6810567" y="2400583"/>
                  <a:pt x="6774240" y="2400583"/>
                </a:cubicBezTo>
                <a:lnTo>
                  <a:pt x="32885" y="2400583"/>
                </a:lnTo>
                <a:cubicBezTo>
                  <a:pt x="14723" y="2400583"/>
                  <a:pt x="0" y="2385860"/>
                  <a:pt x="0" y="2367698"/>
                </a:cubicBezTo>
                <a:lnTo>
                  <a:pt x="0" y="32885"/>
                </a:lnTo>
                <a:cubicBezTo>
                  <a:pt x="0" y="14735"/>
                  <a:pt x="14735" y="0"/>
                  <a:pt x="32885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5" name="Shape 3"/>
          <p:cNvSpPr/>
          <p:nvPr/>
        </p:nvSpPr>
        <p:spPr>
          <a:xfrm>
            <a:off x="345289" y="1019425"/>
            <a:ext cx="32885" cy="2400583"/>
          </a:xfrm>
          <a:custGeom>
            <a:avLst/>
            <a:gdLst/>
            <a:ahLst/>
            <a:cxnLst/>
            <a:rect l="l" t="t" r="r" b="b"/>
            <a:pathLst>
              <a:path w="32885" h="2400583">
                <a:moveTo>
                  <a:pt x="32885" y="0"/>
                </a:moveTo>
                <a:lnTo>
                  <a:pt x="32885" y="0"/>
                </a:lnTo>
                <a:lnTo>
                  <a:pt x="32885" y="2400583"/>
                </a:lnTo>
                <a:lnTo>
                  <a:pt x="32885" y="2400583"/>
                </a:lnTo>
                <a:cubicBezTo>
                  <a:pt x="14723" y="2400583"/>
                  <a:pt x="0" y="2385860"/>
                  <a:pt x="0" y="2367698"/>
                </a:cubicBezTo>
                <a:lnTo>
                  <a:pt x="0" y="32885"/>
                </a:lnTo>
                <a:cubicBezTo>
                  <a:pt x="0" y="14735"/>
                  <a:pt x="14735" y="0"/>
                  <a:pt x="32885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6" name="Text 4"/>
          <p:cNvSpPr/>
          <p:nvPr/>
        </p:nvSpPr>
        <p:spPr>
          <a:xfrm>
            <a:off x="460386" y="1118080"/>
            <a:ext cx="6708477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5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Общая структура деления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60386" y="1414042"/>
            <a:ext cx="6692035" cy="591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6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Все городское население (посадские люди) было разделено на две большие категории по «Регламенту Главного магистрата» (1721 г.). Петр I лично редактировал главу о разделении гражданства, внося собственноручные поправки.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8607" y="2079957"/>
            <a:ext cx="3247363" cy="1233176"/>
          </a:xfrm>
          <a:custGeom>
            <a:avLst/>
            <a:gdLst/>
            <a:ahLst/>
            <a:cxnLst/>
            <a:rect l="l" t="t" r="r" b="b"/>
            <a:pathLst>
              <a:path w="3247363" h="1233176">
                <a:moveTo>
                  <a:pt x="32889" y="0"/>
                </a:moveTo>
                <a:lnTo>
                  <a:pt x="3214475" y="0"/>
                </a:lnTo>
                <a:cubicBezTo>
                  <a:pt x="3232639" y="0"/>
                  <a:pt x="3247363" y="14725"/>
                  <a:pt x="3247363" y="32889"/>
                </a:cubicBezTo>
                <a:lnTo>
                  <a:pt x="3247363" y="1200287"/>
                </a:lnTo>
                <a:cubicBezTo>
                  <a:pt x="3247363" y="1218451"/>
                  <a:pt x="3232639" y="1233176"/>
                  <a:pt x="3214475" y="1233176"/>
                </a:cubicBezTo>
                <a:lnTo>
                  <a:pt x="32889" y="1233176"/>
                </a:lnTo>
                <a:cubicBezTo>
                  <a:pt x="14737" y="1233176"/>
                  <a:pt x="0" y="1218439"/>
                  <a:pt x="0" y="1200287"/>
                </a:cubicBezTo>
                <a:lnTo>
                  <a:pt x="0" y="32889"/>
                </a:lnTo>
                <a:cubicBezTo>
                  <a:pt x="0" y="14737"/>
                  <a:pt x="14737" y="0"/>
                  <a:pt x="32889" y="0"/>
                </a:cubicBezTo>
                <a:close/>
              </a:path>
            </a:pathLst>
          </a:custGeom>
          <a:solidFill>
            <a:srgbClr val="1A1A1A"/>
          </a:solidFill>
          <a:ln w="25400">
            <a:solidFill>
              <a:srgbClr val="C9A96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75482" y="2186832"/>
            <a:ext cx="263078" cy="263078"/>
          </a:xfrm>
          <a:custGeom>
            <a:avLst/>
            <a:gdLst/>
            <a:ahLst/>
            <a:cxnLst/>
            <a:rect l="l" t="t" r="r" b="b"/>
            <a:pathLst>
              <a:path w="263078" h="263078">
                <a:moveTo>
                  <a:pt x="131539" y="0"/>
                </a:moveTo>
                <a:lnTo>
                  <a:pt x="131539" y="0"/>
                </a:lnTo>
                <a:cubicBezTo>
                  <a:pt x="204137" y="0"/>
                  <a:pt x="263078" y="58941"/>
                  <a:pt x="263078" y="131539"/>
                </a:cubicBezTo>
                <a:lnTo>
                  <a:pt x="263078" y="131539"/>
                </a:lnTo>
                <a:cubicBezTo>
                  <a:pt x="263078" y="204137"/>
                  <a:pt x="204137" y="263078"/>
                  <a:pt x="131539" y="263078"/>
                </a:cubicBezTo>
                <a:lnTo>
                  <a:pt x="131539" y="263078"/>
                </a:lnTo>
                <a:cubicBezTo>
                  <a:pt x="58941" y="263078"/>
                  <a:pt x="0" y="204137"/>
                  <a:pt x="0" y="131539"/>
                </a:cubicBezTo>
                <a:lnTo>
                  <a:pt x="0" y="131539"/>
                </a:lnTo>
                <a:cubicBezTo>
                  <a:pt x="0" y="58941"/>
                  <a:pt x="58941" y="0"/>
                  <a:pt x="131539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10" name="Shape 8"/>
          <p:cNvSpPr/>
          <p:nvPr/>
        </p:nvSpPr>
        <p:spPr>
          <a:xfrm>
            <a:off x="658722" y="2260823"/>
            <a:ext cx="100709" cy="115096"/>
          </a:xfrm>
          <a:custGeom>
            <a:avLst/>
            <a:gdLst/>
            <a:ahLst/>
            <a:cxnLst/>
            <a:rect l="l" t="t" r="r" b="b"/>
            <a:pathLst>
              <a:path w="100709" h="115096">
                <a:moveTo>
                  <a:pt x="50355" y="55750"/>
                </a:moveTo>
                <a:cubicBezTo>
                  <a:pt x="35466" y="55750"/>
                  <a:pt x="23379" y="43662"/>
                  <a:pt x="23379" y="28774"/>
                </a:cubicBezTo>
                <a:cubicBezTo>
                  <a:pt x="23379" y="13886"/>
                  <a:pt x="35466" y="1798"/>
                  <a:pt x="50355" y="1798"/>
                </a:cubicBezTo>
                <a:cubicBezTo>
                  <a:pt x="65243" y="1798"/>
                  <a:pt x="77330" y="13886"/>
                  <a:pt x="77330" y="28774"/>
                </a:cubicBezTo>
                <a:cubicBezTo>
                  <a:pt x="77330" y="43662"/>
                  <a:pt x="65243" y="55750"/>
                  <a:pt x="50355" y="55750"/>
                </a:cubicBezTo>
                <a:close/>
                <a:moveTo>
                  <a:pt x="43498" y="68339"/>
                </a:moveTo>
                <a:lnTo>
                  <a:pt x="57211" y="68339"/>
                </a:lnTo>
                <a:cubicBezTo>
                  <a:pt x="59392" y="68339"/>
                  <a:pt x="61145" y="70092"/>
                  <a:pt x="61145" y="72272"/>
                </a:cubicBezTo>
                <a:cubicBezTo>
                  <a:pt x="61145" y="73217"/>
                  <a:pt x="60808" y="74116"/>
                  <a:pt x="60201" y="74835"/>
                </a:cubicBezTo>
                <a:lnTo>
                  <a:pt x="54041" y="82029"/>
                </a:lnTo>
                <a:lnTo>
                  <a:pt x="61010" y="107903"/>
                </a:lnTo>
                <a:lnTo>
                  <a:pt x="61145" y="107903"/>
                </a:lnTo>
                <a:lnTo>
                  <a:pt x="68923" y="76768"/>
                </a:lnTo>
                <a:cubicBezTo>
                  <a:pt x="69418" y="74813"/>
                  <a:pt x="71418" y="73621"/>
                  <a:pt x="73307" y="74341"/>
                </a:cubicBezTo>
                <a:cubicBezTo>
                  <a:pt x="87222" y="79646"/>
                  <a:pt x="97113" y="93134"/>
                  <a:pt x="97113" y="108914"/>
                </a:cubicBezTo>
                <a:cubicBezTo>
                  <a:pt x="97113" y="112309"/>
                  <a:pt x="94348" y="115074"/>
                  <a:pt x="90953" y="115074"/>
                </a:cubicBezTo>
                <a:lnTo>
                  <a:pt x="9756" y="115096"/>
                </a:lnTo>
                <a:cubicBezTo>
                  <a:pt x="6362" y="115096"/>
                  <a:pt x="3597" y="112331"/>
                  <a:pt x="3597" y="108937"/>
                </a:cubicBezTo>
                <a:cubicBezTo>
                  <a:pt x="3597" y="93156"/>
                  <a:pt x="13488" y="79668"/>
                  <a:pt x="27403" y="74363"/>
                </a:cubicBezTo>
                <a:cubicBezTo>
                  <a:pt x="29291" y="73644"/>
                  <a:pt x="31292" y="74835"/>
                  <a:pt x="31786" y="76791"/>
                </a:cubicBezTo>
                <a:lnTo>
                  <a:pt x="39564" y="107925"/>
                </a:lnTo>
                <a:lnTo>
                  <a:pt x="39699" y="107925"/>
                </a:lnTo>
                <a:lnTo>
                  <a:pt x="46668" y="82051"/>
                </a:lnTo>
                <a:lnTo>
                  <a:pt x="40509" y="74858"/>
                </a:lnTo>
                <a:cubicBezTo>
                  <a:pt x="39902" y="74138"/>
                  <a:pt x="39564" y="73239"/>
                  <a:pt x="39564" y="72295"/>
                </a:cubicBezTo>
                <a:cubicBezTo>
                  <a:pt x="39564" y="70114"/>
                  <a:pt x="41318" y="68361"/>
                  <a:pt x="43498" y="68361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1" name="Text 9"/>
          <p:cNvSpPr/>
          <p:nvPr/>
        </p:nvSpPr>
        <p:spPr>
          <a:xfrm>
            <a:off x="955198" y="2203274"/>
            <a:ext cx="1562023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0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Регулярные граждане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575482" y="2515679"/>
            <a:ext cx="3091161" cy="6905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0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Имели право входить в профессиональные объединения (гильдии, цехи), участвовать в выборах, вести торговлю и ремесла. Освобождались от рекрутской повинности.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32608" y="2079957"/>
            <a:ext cx="3247363" cy="1233176"/>
          </a:xfrm>
          <a:custGeom>
            <a:avLst/>
            <a:gdLst/>
            <a:ahLst/>
            <a:cxnLst/>
            <a:rect l="l" t="t" r="r" b="b"/>
            <a:pathLst>
              <a:path w="3247363" h="1233176">
                <a:moveTo>
                  <a:pt x="32889" y="0"/>
                </a:moveTo>
                <a:lnTo>
                  <a:pt x="3214475" y="0"/>
                </a:lnTo>
                <a:cubicBezTo>
                  <a:pt x="3232639" y="0"/>
                  <a:pt x="3247363" y="14725"/>
                  <a:pt x="3247363" y="32889"/>
                </a:cubicBezTo>
                <a:lnTo>
                  <a:pt x="3247363" y="1200287"/>
                </a:lnTo>
                <a:cubicBezTo>
                  <a:pt x="3247363" y="1218451"/>
                  <a:pt x="3232639" y="1233176"/>
                  <a:pt x="3214475" y="1233176"/>
                </a:cubicBezTo>
                <a:lnTo>
                  <a:pt x="32889" y="1233176"/>
                </a:lnTo>
                <a:cubicBezTo>
                  <a:pt x="14737" y="1233176"/>
                  <a:pt x="0" y="1218439"/>
                  <a:pt x="0" y="1200287"/>
                </a:cubicBezTo>
                <a:lnTo>
                  <a:pt x="0" y="32889"/>
                </a:lnTo>
                <a:cubicBezTo>
                  <a:pt x="0" y="14737"/>
                  <a:pt x="14737" y="0"/>
                  <a:pt x="32889" y="0"/>
                </a:cubicBezTo>
                <a:close/>
              </a:path>
            </a:pathLst>
          </a:custGeom>
          <a:solidFill>
            <a:srgbClr val="1A1A1A"/>
          </a:solidFill>
          <a:ln w="25400">
            <a:solidFill>
              <a:srgbClr val="4A4A4A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3939483" y="2186832"/>
            <a:ext cx="263078" cy="263078"/>
          </a:xfrm>
          <a:custGeom>
            <a:avLst/>
            <a:gdLst/>
            <a:ahLst/>
            <a:cxnLst/>
            <a:rect l="l" t="t" r="r" b="b"/>
            <a:pathLst>
              <a:path w="263078" h="263078">
                <a:moveTo>
                  <a:pt x="131539" y="0"/>
                </a:moveTo>
                <a:lnTo>
                  <a:pt x="131539" y="0"/>
                </a:lnTo>
                <a:cubicBezTo>
                  <a:pt x="204137" y="0"/>
                  <a:pt x="263078" y="58941"/>
                  <a:pt x="263078" y="131539"/>
                </a:cubicBezTo>
                <a:lnTo>
                  <a:pt x="263078" y="131539"/>
                </a:lnTo>
                <a:cubicBezTo>
                  <a:pt x="263078" y="204137"/>
                  <a:pt x="204137" y="263078"/>
                  <a:pt x="131539" y="263078"/>
                </a:cubicBezTo>
                <a:lnTo>
                  <a:pt x="131539" y="263078"/>
                </a:lnTo>
                <a:cubicBezTo>
                  <a:pt x="58941" y="263078"/>
                  <a:pt x="0" y="204137"/>
                  <a:pt x="0" y="131539"/>
                </a:cubicBezTo>
                <a:lnTo>
                  <a:pt x="0" y="131539"/>
                </a:lnTo>
                <a:cubicBezTo>
                  <a:pt x="0" y="58941"/>
                  <a:pt x="58941" y="0"/>
                  <a:pt x="131539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5" name="Shape 13"/>
          <p:cNvSpPr/>
          <p:nvPr/>
        </p:nvSpPr>
        <p:spPr>
          <a:xfrm>
            <a:off x="4022723" y="2260823"/>
            <a:ext cx="100709" cy="115096"/>
          </a:xfrm>
          <a:custGeom>
            <a:avLst/>
            <a:gdLst/>
            <a:ahLst/>
            <a:cxnLst/>
            <a:rect l="l" t="t" r="r" b="b"/>
            <a:pathLst>
              <a:path w="100709" h="115096">
                <a:moveTo>
                  <a:pt x="50355" y="55750"/>
                </a:moveTo>
                <a:cubicBezTo>
                  <a:pt x="65243" y="55750"/>
                  <a:pt x="77330" y="43662"/>
                  <a:pt x="77330" y="28774"/>
                </a:cubicBezTo>
                <a:cubicBezTo>
                  <a:pt x="77330" y="13886"/>
                  <a:pt x="65243" y="1798"/>
                  <a:pt x="50355" y="1798"/>
                </a:cubicBezTo>
                <a:cubicBezTo>
                  <a:pt x="35466" y="1798"/>
                  <a:pt x="23379" y="13886"/>
                  <a:pt x="23379" y="28774"/>
                </a:cubicBezTo>
                <a:cubicBezTo>
                  <a:pt x="23379" y="43662"/>
                  <a:pt x="35466" y="55750"/>
                  <a:pt x="50355" y="55750"/>
                </a:cubicBezTo>
                <a:close/>
                <a:moveTo>
                  <a:pt x="43678" y="68339"/>
                </a:moveTo>
                <a:cubicBezTo>
                  <a:pt x="21536" y="68339"/>
                  <a:pt x="3597" y="86277"/>
                  <a:pt x="3597" y="108420"/>
                </a:cubicBezTo>
                <a:cubicBezTo>
                  <a:pt x="3597" y="112107"/>
                  <a:pt x="6587" y="115096"/>
                  <a:pt x="10273" y="115096"/>
                </a:cubicBezTo>
                <a:lnTo>
                  <a:pt x="90436" y="115096"/>
                </a:lnTo>
                <a:cubicBezTo>
                  <a:pt x="94123" y="115096"/>
                  <a:pt x="97113" y="112107"/>
                  <a:pt x="97113" y="108420"/>
                </a:cubicBezTo>
                <a:cubicBezTo>
                  <a:pt x="97113" y="86277"/>
                  <a:pt x="79174" y="68339"/>
                  <a:pt x="57031" y="68339"/>
                </a:cubicBezTo>
                <a:lnTo>
                  <a:pt x="43678" y="68339"/>
                </a:lnTo>
                <a:close/>
              </a:path>
            </a:pathLst>
          </a:custGeom>
          <a:solidFill>
            <a:srgbClr val="F5F0E6"/>
          </a:solidFill>
          <a:ln/>
        </p:spPr>
      </p:sp>
      <p:sp>
        <p:nvSpPr>
          <p:cNvPr id="16" name="Text 14"/>
          <p:cNvSpPr/>
          <p:nvPr/>
        </p:nvSpPr>
        <p:spPr>
          <a:xfrm>
            <a:off x="4305325" y="2186832"/>
            <a:ext cx="1150964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0" b="1" dirty="0">
                <a:solidFill>
                  <a:srgbClr val="F5F0E6">
                    <a:alpha val="70000"/>
                  </a:srgbClr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«Подлые люди</a:t>
            </a:r>
            <a:r>
              <a:rPr lang="en-US" sz="1165" b="1" dirty="0">
                <a:solidFill>
                  <a:srgbClr val="F5F0E6">
                    <a:alpha val="70000"/>
                  </a:srgbClr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»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939483" y="2515679"/>
            <a:ext cx="3091161" cy="6905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0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Нерегулярные граждане — наемные рабочие, чернорабочие, слуги, поденщики. Не имели права на объединения, не участвовали в самоуправлении.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45289" y="3485777"/>
            <a:ext cx="6840016" cy="2828084"/>
          </a:xfrm>
          <a:custGeom>
            <a:avLst/>
            <a:gdLst/>
            <a:ahLst/>
            <a:cxnLst/>
            <a:rect l="l" t="t" r="r" b="b"/>
            <a:pathLst>
              <a:path w="6840016" h="2828084">
                <a:moveTo>
                  <a:pt x="32885" y="0"/>
                </a:moveTo>
                <a:lnTo>
                  <a:pt x="6774235" y="0"/>
                </a:lnTo>
                <a:cubicBezTo>
                  <a:pt x="6810565" y="0"/>
                  <a:pt x="6840016" y="29451"/>
                  <a:pt x="6840016" y="65781"/>
                </a:cubicBezTo>
                <a:lnTo>
                  <a:pt x="6840016" y="2762302"/>
                </a:lnTo>
                <a:cubicBezTo>
                  <a:pt x="6840016" y="2798632"/>
                  <a:pt x="6810565" y="2828084"/>
                  <a:pt x="6774235" y="2828084"/>
                </a:cubicBezTo>
                <a:lnTo>
                  <a:pt x="32885" y="2828084"/>
                </a:lnTo>
                <a:cubicBezTo>
                  <a:pt x="14723" y="2828084"/>
                  <a:pt x="0" y="2813361"/>
                  <a:pt x="0" y="2795199"/>
                </a:cubicBezTo>
                <a:lnTo>
                  <a:pt x="0" y="32885"/>
                </a:lnTo>
                <a:cubicBezTo>
                  <a:pt x="0" y="14735"/>
                  <a:pt x="14735" y="0"/>
                  <a:pt x="32885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19" name="Shape 17"/>
          <p:cNvSpPr/>
          <p:nvPr/>
        </p:nvSpPr>
        <p:spPr>
          <a:xfrm>
            <a:off x="345289" y="3485777"/>
            <a:ext cx="32885" cy="2828084"/>
          </a:xfrm>
          <a:custGeom>
            <a:avLst/>
            <a:gdLst/>
            <a:ahLst/>
            <a:cxnLst/>
            <a:rect l="l" t="t" r="r" b="b"/>
            <a:pathLst>
              <a:path w="32885" h="2828084">
                <a:moveTo>
                  <a:pt x="32885" y="0"/>
                </a:moveTo>
                <a:lnTo>
                  <a:pt x="32885" y="0"/>
                </a:lnTo>
                <a:lnTo>
                  <a:pt x="32885" y="2828084"/>
                </a:lnTo>
                <a:lnTo>
                  <a:pt x="32885" y="2828084"/>
                </a:lnTo>
                <a:cubicBezTo>
                  <a:pt x="14723" y="2828084"/>
                  <a:pt x="0" y="2813361"/>
                  <a:pt x="0" y="2795199"/>
                </a:cubicBezTo>
                <a:lnTo>
                  <a:pt x="0" y="32885"/>
                </a:lnTo>
                <a:cubicBezTo>
                  <a:pt x="0" y="14735"/>
                  <a:pt x="14735" y="0"/>
                  <a:pt x="32885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20" name="Text 18"/>
          <p:cNvSpPr/>
          <p:nvPr/>
        </p:nvSpPr>
        <p:spPr>
          <a:xfrm>
            <a:off x="460386" y="3584432"/>
            <a:ext cx="6708477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5" b="1" dirty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Структура регулярных граждан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60386" y="3880394"/>
            <a:ext cx="3263806" cy="2334813"/>
          </a:xfrm>
          <a:custGeom>
            <a:avLst/>
            <a:gdLst/>
            <a:ahLst/>
            <a:cxnLst/>
            <a:rect l="l" t="t" r="r" b="b"/>
            <a:pathLst>
              <a:path w="3263806" h="2334813">
                <a:moveTo>
                  <a:pt x="32874" y="0"/>
                </a:moveTo>
                <a:lnTo>
                  <a:pt x="3230932" y="0"/>
                </a:lnTo>
                <a:cubicBezTo>
                  <a:pt x="3249088" y="0"/>
                  <a:pt x="3263806" y="14718"/>
                  <a:pt x="3263806" y="32874"/>
                </a:cubicBezTo>
                <a:lnTo>
                  <a:pt x="3263806" y="2301939"/>
                </a:lnTo>
                <a:cubicBezTo>
                  <a:pt x="3263806" y="2320095"/>
                  <a:pt x="3249088" y="2334813"/>
                  <a:pt x="3230932" y="2334813"/>
                </a:cubicBezTo>
                <a:lnTo>
                  <a:pt x="32874" y="2334813"/>
                </a:lnTo>
                <a:cubicBezTo>
                  <a:pt x="14718" y="2334813"/>
                  <a:pt x="0" y="2320095"/>
                  <a:pt x="0" y="2301939"/>
                </a:cubicBezTo>
                <a:lnTo>
                  <a:pt x="0" y="32874"/>
                </a:lnTo>
                <a:cubicBezTo>
                  <a:pt x="0" y="14718"/>
                  <a:pt x="14718" y="0"/>
                  <a:pt x="32874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2" name="Shape 20"/>
          <p:cNvSpPr/>
          <p:nvPr/>
        </p:nvSpPr>
        <p:spPr>
          <a:xfrm>
            <a:off x="559040" y="3979048"/>
            <a:ext cx="961877" cy="230193"/>
          </a:xfrm>
          <a:custGeom>
            <a:avLst/>
            <a:gdLst/>
            <a:ahLst/>
            <a:cxnLst/>
            <a:rect l="l" t="t" r="r" b="b"/>
            <a:pathLst>
              <a:path w="961877" h="230193">
                <a:moveTo>
                  <a:pt x="32885" y="0"/>
                </a:moveTo>
                <a:lnTo>
                  <a:pt x="928992" y="0"/>
                </a:lnTo>
                <a:cubicBezTo>
                  <a:pt x="947154" y="0"/>
                  <a:pt x="961877" y="14723"/>
                  <a:pt x="961877" y="32885"/>
                </a:cubicBezTo>
                <a:lnTo>
                  <a:pt x="961877" y="197308"/>
                </a:lnTo>
                <a:cubicBezTo>
                  <a:pt x="961877" y="215470"/>
                  <a:pt x="947154" y="230193"/>
                  <a:pt x="928992" y="230193"/>
                </a:cubicBezTo>
                <a:lnTo>
                  <a:pt x="32885" y="230193"/>
                </a:lnTo>
                <a:cubicBezTo>
                  <a:pt x="14723" y="230193"/>
                  <a:pt x="0" y="215470"/>
                  <a:pt x="0" y="197308"/>
                </a:cubicBezTo>
                <a:lnTo>
                  <a:pt x="0" y="32885"/>
                </a:lnTo>
                <a:cubicBezTo>
                  <a:pt x="0" y="14735"/>
                  <a:pt x="14735" y="0"/>
                  <a:pt x="32885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23" name="Text 21"/>
          <p:cNvSpPr/>
          <p:nvPr/>
        </p:nvSpPr>
        <p:spPr>
          <a:xfrm>
            <a:off x="559040" y="3979048"/>
            <a:ext cx="1019425" cy="230193"/>
          </a:xfrm>
          <a:prstGeom prst="rect">
            <a:avLst/>
          </a:prstGeom>
          <a:noFill/>
          <a:ln/>
        </p:spPr>
        <p:txBody>
          <a:bodyPr wrap="square" lIns="98654" tIns="32885" rIns="98654" bIns="32885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1A1A1A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1-я ГИЛЬДИЯ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9040" y="4275010"/>
            <a:ext cx="3124046" cy="5179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0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Высший слой городского сословия. Петр определял их как «отменных от подлого гражданства привилегиями и преимуществами».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9040" y="4858713"/>
            <a:ext cx="3124046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Банкиры (вексельные операции)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59040" y="5039579"/>
            <a:ext cx="3124046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Знатные купцы (крупная торговля)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59040" y="5220445"/>
            <a:ext cx="3124046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Городские доктора, аптекари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59040" y="5401311"/>
            <a:ext cx="3124046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Шкиперы купеческих кораблей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59040" y="5582177"/>
            <a:ext cx="3124046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Золотари, серебренники, иконники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59040" y="5763042"/>
            <a:ext cx="3124046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Живописцы, ученые, музыканты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24387" y="3880394"/>
            <a:ext cx="3263806" cy="1430484"/>
          </a:xfrm>
          <a:custGeom>
            <a:avLst/>
            <a:gdLst/>
            <a:ahLst/>
            <a:cxnLst/>
            <a:rect l="l" t="t" r="r" b="b"/>
            <a:pathLst>
              <a:path w="3263806" h="1430484">
                <a:moveTo>
                  <a:pt x="32887" y="0"/>
                </a:moveTo>
                <a:lnTo>
                  <a:pt x="3230919" y="0"/>
                </a:lnTo>
                <a:cubicBezTo>
                  <a:pt x="3249082" y="0"/>
                  <a:pt x="3263806" y="14724"/>
                  <a:pt x="3263806" y="32887"/>
                </a:cubicBezTo>
                <a:lnTo>
                  <a:pt x="3263806" y="1397597"/>
                </a:lnTo>
                <a:cubicBezTo>
                  <a:pt x="3263806" y="1415760"/>
                  <a:pt x="3249082" y="1430484"/>
                  <a:pt x="3230919" y="1430484"/>
                </a:cubicBezTo>
                <a:lnTo>
                  <a:pt x="32887" y="1430484"/>
                </a:lnTo>
                <a:cubicBezTo>
                  <a:pt x="14724" y="1430484"/>
                  <a:pt x="0" y="1415760"/>
                  <a:pt x="0" y="1397597"/>
                </a:cubicBezTo>
                <a:lnTo>
                  <a:pt x="0" y="32887"/>
                </a:lnTo>
                <a:cubicBezTo>
                  <a:pt x="0" y="14724"/>
                  <a:pt x="14724" y="0"/>
                  <a:pt x="32887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2" name="Shape 30"/>
          <p:cNvSpPr/>
          <p:nvPr/>
        </p:nvSpPr>
        <p:spPr>
          <a:xfrm>
            <a:off x="3923041" y="3979048"/>
            <a:ext cx="978320" cy="230193"/>
          </a:xfrm>
          <a:custGeom>
            <a:avLst/>
            <a:gdLst/>
            <a:ahLst/>
            <a:cxnLst/>
            <a:rect l="l" t="t" r="r" b="b"/>
            <a:pathLst>
              <a:path w="978320" h="230193">
                <a:moveTo>
                  <a:pt x="32885" y="0"/>
                </a:moveTo>
                <a:lnTo>
                  <a:pt x="945434" y="0"/>
                </a:lnTo>
                <a:cubicBezTo>
                  <a:pt x="963596" y="0"/>
                  <a:pt x="978320" y="14723"/>
                  <a:pt x="978320" y="32885"/>
                </a:cubicBezTo>
                <a:lnTo>
                  <a:pt x="978320" y="197308"/>
                </a:lnTo>
                <a:cubicBezTo>
                  <a:pt x="978320" y="215470"/>
                  <a:pt x="963596" y="230193"/>
                  <a:pt x="945434" y="230193"/>
                </a:cubicBezTo>
                <a:lnTo>
                  <a:pt x="32885" y="230193"/>
                </a:lnTo>
                <a:cubicBezTo>
                  <a:pt x="14723" y="230193"/>
                  <a:pt x="0" y="215470"/>
                  <a:pt x="0" y="197308"/>
                </a:cubicBezTo>
                <a:lnTo>
                  <a:pt x="0" y="32885"/>
                </a:lnTo>
                <a:cubicBezTo>
                  <a:pt x="0" y="14735"/>
                  <a:pt x="14735" y="0"/>
                  <a:pt x="32885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33" name="Text 31"/>
          <p:cNvSpPr/>
          <p:nvPr/>
        </p:nvSpPr>
        <p:spPr>
          <a:xfrm>
            <a:off x="3923041" y="3979048"/>
            <a:ext cx="1035868" cy="230193"/>
          </a:xfrm>
          <a:prstGeom prst="rect">
            <a:avLst/>
          </a:prstGeom>
          <a:noFill/>
          <a:ln/>
        </p:spPr>
        <p:txBody>
          <a:bodyPr wrap="square" lIns="98654" tIns="32885" rIns="98654" bIns="32885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1A1A1A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2-я ГИЛЬДИЯ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923041" y="4275010"/>
            <a:ext cx="3124046" cy="3452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0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Мелкие торговцы и ремесленники, торгующие мелочными товарами.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923041" y="4686069"/>
            <a:ext cx="3124046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Мелкие торговцы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923041" y="4866935"/>
            <a:ext cx="3124046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Ремесленники (частично)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923041" y="5047800"/>
            <a:ext cx="3124046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Содержатели постоялых дворов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824387" y="5376647"/>
            <a:ext cx="3263806" cy="838560"/>
          </a:xfrm>
          <a:custGeom>
            <a:avLst/>
            <a:gdLst/>
            <a:ahLst/>
            <a:cxnLst/>
            <a:rect l="l" t="t" r="r" b="b"/>
            <a:pathLst>
              <a:path w="3263806" h="838560">
                <a:moveTo>
                  <a:pt x="32888" y="0"/>
                </a:moveTo>
                <a:lnTo>
                  <a:pt x="3230917" y="0"/>
                </a:lnTo>
                <a:cubicBezTo>
                  <a:pt x="3249081" y="0"/>
                  <a:pt x="3263806" y="14725"/>
                  <a:pt x="3263806" y="32888"/>
                </a:cubicBezTo>
                <a:lnTo>
                  <a:pt x="3263806" y="805671"/>
                </a:lnTo>
                <a:cubicBezTo>
                  <a:pt x="3263806" y="823835"/>
                  <a:pt x="3249081" y="838560"/>
                  <a:pt x="3230917" y="838560"/>
                </a:cubicBezTo>
                <a:lnTo>
                  <a:pt x="32888" y="838560"/>
                </a:lnTo>
                <a:cubicBezTo>
                  <a:pt x="14737" y="838560"/>
                  <a:pt x="0" y="823823"/>
                  <a:pt x="0" y="805671"/>
                </a:cubicBezTo>
                <a:lnTo>
                  <a:pt x="0" y="32888"/>
                </a:lnTo>
                <a:cubicBezTo>
                  <a:pt x="0" y="14737"/>
                  <a:pt x="14737" y="0"/>
                  <a:pt x="32888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9" name="Shape 37"/>
          <p:cNvSpPr/>
          <p:nvPr/>
        </p:nvSpPr>
        <p:spPr>
          <a:xfrm>
            <a:off x="3923041" y="5475301"/>
            <a:ext cx="805675" cy="230193"/>
          </a:xfrm>
          <a:custGeom>
            <a:avLst/>
            <a:gdLst/>
            <a:ahLst/>
            <a:cxnLst/>
            <a:rect l="l" t="t" r="r" b="b"/>
            <a:pathLst>
              <a:path w="805675" h="230193">
                <a:moveTo>
                  <a:pt x="32885" y="0"/>
                </a:moveTo>
                <a:lnTo>
                  <a:pt x="772790" y="0"/>
                </a:lnTo>
                <a:cubicBezTo>
                  <a:pt x="790952" y="0"/>
                  <a:pt x="805675" y="14723"/>
                  <a:pt x="805675" y="32885"/>
                </a:cubicBezTo>
                <a:lnTo>
                  <a:pt x="805675" y="197308"/>
                </a:lnTo>
                <a:cubicBezTo>
                  <a:pt x="805675" y="215470"/>
                  <a:pt x="790952" y="230193"/>
                  <a:pt x="772790" y="230193"/>
                </a:cubicBezTo>
                <a:lnTo>
                  <a:pt x="32885" y="230193"/>
                </a:lnTo>
                <a:cubicBezTo>
                  <a:pt x="14723" y="230193"/>
                  <a:pt x="0" y="215470"/>
                  <a:pt x="0" y="197308"/>
                </a:cubicBezTo>
                <a:lnTo>
                  <a:pt x="0" y="32885"/>
                </a:lnTo>
                <a:cubicBezTo>
                  <a:pt x="0" y="14735"/>
                  <a:pt x="14735" y="0"/>
                  <a:pt x="32885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40" name="Text 38"/>
          <p:cNvSpPr/>
          <p:nvPr/>
        </p:nvSpPr>
        <p:spPr>
          <a:xfrm>
            <a:off x="3923041" y="5475301"/>
            <a:ext cx="863223" cy="230193"/>
          </a:xfrm>
          <a:prstGeom prst="rect">
            <a:avLst/>
          </a:prstGeom>
          <a:noFill/>
          <a:ln/>
        </p:spPr>
        <p:txBody>
          <a:bodyPr wrap="square" lIns="98654" tIns="32885" rIns="98654" bIns="32885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ЦЕХОВЫЕ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3923041" y="5771264"/>
            <a:ext cx="3124046" cy="3452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0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Ремесленники, объединенные по профессиям в цехи (с 1722 г.)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287171" y="1019425"/>
            <a:ext cx="4570972" cy="2770535"/>
          </a:xfrm>
          <a:custGeom>
            <a:avLst/>
            <a:gdLst/>
            <a:ahLst/>
            <a:cxnLst/>
            <a:rect l="l" t="t" r="r" b="b"/>
            <a:pathLst>
              <a:path w="4570972" h="2770535">
                <a:moveTo>
                  <a:pt x="65773" y="0"/>
                </a:moveTo>
                <a:lnTo>
                  <a:pt x="4505200" y="0"/>
                </a:lnTo>
                <a:cubicBezTo>
                  <a:pt x="4541525" y="0"/>
                  <a:pt x="4570972" y="29447"/>
                  <a:pt x="4570972" y="65773"/>
                </a:cubicBezTo>
                <a:lnTo>
                  <a:pt x="4570972" y="2704763"/>
                </a:lnTo>
                <a:cubicBezTo>
                  <a:pt x="4570972" y="2741088"/>
                  <a:pt x="4541525" y="2770535"/>
                  <a:pt x="4505200" y="2770535"/>
                </a:cubicBezTo>
                <a:lnTo>
                  <a:pt x="65773" y="2770535"/>
                </a:lnTo>
                <a:cubicBezTo>
                  <a:pt x="29447" y="2770535"/>
                  <a:pt x="0" y="2741088"/>
                  <a:pt x="0" y="2704763"/>
                </a:cubicBezTo>
                <a:lnTo>
                  <a:pt x="0" y="65773"/>
                </a:lnTo>
                <a:cubicBezTo>
                  <a:pt x="0" y="29447"/>
                  <a:pt x="29447" y="0"/>
                  <a:pt x="65773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43" name="Text 41"/>
          <p:cNvSpPr/>
          <p:nvPr/>
        </p:nvSpPr>
        <p:spPr>
          <a:xfrm>
            <a:off x="7385825" y="1118080"/>
            <a:ext cx="4447655" cy="2301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Сословия вне гражданства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385825" y="1414042"/>
            <a:ext cx="4431212" cy="172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06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Лица иных сословий, живущие в городе, не входили в число граждан: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385825" y="1652456"/>
            <a:ext cx="4373664" cy="460386"/>
          </a:xfrm>
          <a:custGeom>
            <a:avLst/>
            <a:gdLst/>
            <a:ahLst/>
            <a:cxnLst/>
            <a:rect l="l" t="t" r="r" b="b"/>
            <a:pathLst>
              <a:path w="4373664" h="460386">
                <a:moveTo>
                  <a:pt x="32885" y="0"/>
                </a:moveTo>
                <a:lnTo>
                  <a:pt x="4340779" y="0"/>
                </a:lnTo>
                <a:cubicBezTo>
                  <a:pt x="4358941" y="0"/>
                  <a:pt x="4373664" y="14723"/>
                  <a:pt x="4373664" y="32885"/>
                </a:cubicBezTo>
                <a:lnTo>
                  <a:pt x="4373664" y="427500"/>
                </a:lnTo>
                <a:cubicBezTo>
                  <a:pt x="4373664" y="445662"/>
                  <a:pt x="4358941" y="460386"/>
                  <a:pt x="4340779" y="460386"/>
                </a:cubicBezTo>
                <a:lnTo>
                  <a:pt x="32885" y="460386"/>
                </a:lnTo>
                <a:cubicBezTo>
                  <a:pt x="14723" y="460386"/>
                  <a:pt x="0" y="445662"/>
                  <a:pt x="0" y="427500"/>
                </a:cubicBezTo>
                <a:lnTo>
                  <a:pt x="0" y="32885"/>
                </a:lnTo>
                <a:cubicBezTo>
                  <a:pt x="0" y="14735"/>
                  <a:pt x="14735" y="0"/>
                  <a:pt x="3288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6" name="Text 44"/>
          <p:cNvSpPr/>
          <p:nvPr/>
        </p:nvSpPr>
        <p:spPr>
          <a:xfrm>
            <a:off x="7451594" y="1718225"/>
            <a:ext cx="4299674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Дворяне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451594" y="1915533"/>
            <a:ext cx="4291452" cy="131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7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Жили в городских усадьбах с дворней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385825" y="2178611"/>
            <a:ext cx="4373664" cy="460386"/>
          </a:xfrm>
          <a:custGeom>
            <a:avLst/>
            <a:gdLst/>
            <a:ahLst/>
            <a:cxnLst/>
            <a:rect l="l" t="t" r="r" b="b"/>
            <a:pathLst>
              <a:path w="4373664" h="460386">
                <a:moveTo>
                  <a:pt x="32885" y="0"/>
                </a:moveTo>
                <a:lnTo>
                  <a:pt x="4340779" y="0"/>
                </a:lnTo>
                <a:cubicBezTo>
                  <a:pt x="4358941" y="0"/>
                  <a:pt x="4373664" y="14723"/>
                  <a:pt x="4373664" y="32885"/>
                </a:cubicBezTo>
                <a:lnTo>
                  <a:pt x="4373664" y="427500"/>
                </a:lnTo>
                <a:cubicBezTo>
                  <a:pt x="4373664" y="445662"/>
                  <a:pt x="4358941" y="460386"/>
                  <a:pt x="4340779" y="460386"/>
                </a:cubicBezTo>
                <a:lnTo>
                  <a:pt x="32885" y="460386"/>
                </a:lnTo>
                <a:cubicBezTo>
                  <a:pt x="14723" y="460386"/>
                  <a:pt x="0" y="445662"/>
                  <a:pt x="0" y="427500"/>
                </a:cubicBezTo>
                <a:lnTo>
                  <a:pt x="0" y="32885"/>
                </a:lnTo>
                <a:cubicBezTo>
                  <a:pt x="0" y="14735"/>
                  <a:pt x="14735" y="0"/>
                  <a:pt x="3288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9" name="Text 47"/>
          <p:cNvSpPr/>
          <p:nvPr/>
        </p:nvSpPr>
        <p:spPr>
          <a:xfrm>
            <a:off x="7451594" y="2244380"/>
            <a:ext cx="4299674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Духовенство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451594" y="2441688"/>
            <a:ext cx="4291452" cy="131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7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Священнослужители, монахи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385825" y="2704766"/>
            <a:ext cx="4373664" cy="460386"/>
          </a:xfrm>
          <a:custGeom>
            <a:avLst/>
            <a:gdLst/>
            <a:ahLst/>
            <a:cxnLst/>
            <a:rect l="l" t="t" r="r" b="b"/>
            <a:pathLst>
              <a:path w="4373664" h="460386">
                <a:moveTo>
                  <a:pt x="32885" y="0"/>
                </a:moveTo>
                <a:lnTo>
                  <a:pt x="4340779" y="0"/>
                </a:lnTo>
                <a:cubicBezTo>
                  <a:pt x="4358941" y="0"/>
                  <a:pt x="4373664" y="14723"/>
                  <a:pt x="4373664" y="32885"/>
                </a:cubicBezTo>
                <a:lnTo>
                  <a:pt x="4373664" y="427500"/>
                </a:lnTo>
                <a:cubicBezTo>
                  <a:pt x="4373664" y="445662"/>
                  <a:pt x="4358941" y="460386"/>
                  <a:pt x="4340779" y="460386"/>
                </a:cubicBezTo>
                <a:lnTo>
                  <a:pt x="32885" y="460386"/>
                </a:lnTo>
                <a:cubicBezTo>
                  <a:pt x="14723" y="460386"/>
                  <a:pt x="0" y="445662"/>
                  <a:pt x="0" y="427500"/>
                </a:cubicBezTo>
                <a:lnTo>
                  <a:pt x="0" y="32885"/>
                </a:lnTo>
                <a:cubicBezTo>
                  <a:pt x="0" y="14735"/>
                  <a:pt x="14735" y="0"/>
                  <a:pt x="3288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2" name="Text 50"/>
          <p:cNvSpPr/>
          <p:nvPr/>
        </p:nvSpPr>
        <p:spPr>
          <a:xfrm>
            <a:off x="7451594" y="2770535"/>
            <a:ext cx="4299674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Крестьяне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451594" y="2967844"/>
            <a:ext cx="4291452" cy="131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7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Временно пребывающие в городе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385825" y="3230921"/>
            <a:ext cx="4373664" cy="460386"/>
          </a:xfrm>
          <a:custGeom>
            <a:avLst/>
            <a:gdLst/>
            <a:ahLst/>
            <a:cxnLst/>
            <a:rect l="l" t="t" r="r" b="b"/>
            <a:pathLst>
              <a:path w="4373664" h="460386">
                <a:moveTo>
                  <a:pt x="32885" y="0"/>
                </a:moveTo>
                <a:lnTo>
                  <a:pt x="4340779" y="0"/>
                </a:lnTo>
                <a:cubicBezTo>
                  <a:pt x="4358941" y="0"/>
                  <a:pt x="4373664" y="14723"/>
                  <a:pt x="4373664" y="32885"/>
                </a:cubicBezTo>
                <a:lnTo>
                  <a:pt x="4373664" y="427500"/>
                </a:lnTo>
                <a:cubicBezTo>
                  <a:pt x="4373664" y="445662"/>
                  <a:pt x="4358941" y="460386"/>
                  <a:pt x="4340779" y="460386"/>
                </a:cubicBezTo>
                <a:lnTo>
                  <a:pt x="32885" y="460386"/>
                </a:lnTo>
                <a:cubicBezTo>
                  <a:pt x="14723" y="460386"/>
                  <a:pt x="0" y="445662"/>
                  <a:pt x="0" y="427500"/>
                </a:cubicBezTo>
                <a:lnTo>
                  <a:pt x="0" y="32885"/>
                </a:lnTo>
                <a:cubicBezTo>
                  <a:pt x="0" y="14735"/>
                  <a:pt x="14735" y="0"/>
                  <a:pt x="3288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5" name="Text 53"/>
          <p:cNvSpPr/>
          <p:nvPr/>
        </p:nvSpPr>
        <p:spPr>
          <a:xfrm>
            <a:off x="7451594" y="3296690"/>
            <a:ext cx="4299674" cy="1644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Иностранные гости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451594" y="3493999"/>
            <a:ext cx="4291452" cy="131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7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Иностранные купцы и мастера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291282" y="3888613"/>
            <a:ext cx="4562751" cy="2425247"/>
          </a:xfrm>
          <a:custGeom>
            <a:avLst/>
            <a:gdLst/>
            <a:ahLst/>
            <a:cxnLst/>
            <a:rect l="l" t="t" r="r" b="b"/>
            <a:pathLst>
              <a:path w="4562751" h="1159185">
                <a:moveTo>
                  <a:pt x="65772" y="0"/>
                </a:moveTo>
                <a:lnTo>
                  <a:pt x="4496979" y="0"/>
                </a:lnTo>
                <a:cubicBezTo>
                  <a:pt x="4533304" y="0"/>
                  <a:pt x="4562751" y="29447"/>
                  <a:pt x="4562751" y="65772"/>
                </a:cubicBezTo>
                <a:lnTo>
                  <a:pt x="4562751" y="1093413"/>
                </a:lnTo>
                <a:cubicBezTo>
                  <a:pt x="4562751" y="1129738"/>
                  <a:pt x="4533304" y="1159185"/>
                  <a:pt x="4496979" y="1159185"/>
                </a:cubicBezTo>
                <a:lnTo>
                  <a:pt x="65772" y="1159185"/>
                </a:lnTo>
                <a:cubicBezTo>
                  <a:pt x="29447" y="1159185"/>
                  <a:pt x="0" y="1129738"/>
                  <a:pt x="0" y="1093413"/>
                </a:cubicBezTo>
                <a:lnTo>
                  <a:pt x="0" y="65772"/>
                </a:lnTo>
                <a:cubicBezTo>
                  <a:pt x="0" y="29472"/>
                  <a:pt x="29472" y="0"/>
                  <a:pt x="65772" y="0"/>
                </a:cubicBezTo>
                <a:close/>
              </a:path>
            </a:pathLst>
          </a:custGeom>
          <a:solidFill>
            <a:srgbClr val="C9A962">
              <a:alpha val="10196"/>
            </a:srgbClr>
          </a:solidFill>
          <a:ln w="12700">
            <a:solidFill>
              <a:srgbClr val="C9A962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8816851" y="4011933"/>
            <a:ext cx="1511611" cy="197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Примечание Петра I</a:t>
            </a:r>
            <a:endParaRPr lang="en-US" sz="1200" dirty="0"/>
          </a:p>
        </p:txBody>
      </p:sp>
      <p:sp>
        <p:nvSpPr>
          <p:cNvPr id="59" name="Text 57"/>
          <p:cNvSpPr/>
          <p:nvPr/>
        </p:nvSpPr>
        <p:spPr>
          <a:xfrm>
            <a:off x="7514153" y="4838160"/>
            <a:ext cx="4414770" cy="797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На полях проекта Регламента Петр писал: «Первые — купцы, или гости, и городские докторы, вторые — торговой стати, или гостиной сотни, аптекари, лекари», но зачеркнул, видимо, потому что деление получалось слишком дробным.</a:t>
            </a:r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729" y="337729"/>
            <a:ext cx="11584089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kern="0" spc="106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ФУНКЦИИ МАГИСТРАТОВ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7729" y="607911"/>
            <a:ext cx="11668521" cy="3377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93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Три сферы деятельности новых органов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7729" y="1097618"/>
            <a:ext cx="3748787" cy="4483346"/>
          </a:xfrm>
          <a:custGeom>
            <a:avLst/>
            <a:gdLst/>
            <a:ahLst/>
            <a:cxnLst/>
            <a:rect l="l" t="t" r="r" b="b"/>
            <a:pathLst>
              <a:path w="3748787" h="4483346">
                <a:moveTo>
                  <a:pt x="33773" y="0"/>
                </a:moveTo>
                <a:lnTo>
                  <a:pt x="3715014" y="0"/>
                </a:lnTo>
                <a:cubicBezTo>
                  <a:pt x="3733666" y="0"/>
                  <a:pt x="3748787" y="15121"/>
                  <a:pt x="3748787" y="33773"/>
                </a:cubicBezTo>
                <a:lnTo>
                  <a:pt x="3748787" y="4415793"/>
                </a:lnTo>
                <a:cubicBezTo>
                  <a:pt x="3748787" y="4453102"/>
                  <a:pt x="3718542" y="4483346"/>
                  <a:pt x="3681234" y="4483346"/>
                </a:cubicBezTo>
                <a:lnTo>
                  <a:pt x="67553" y="4483346"/>
                </a:lnTo>
                <a:cubicBezTo>
                  <a:pt x="30245" y="4483346"/>
                  <a:pt x="0" y="4453102"/>
                  <a:pt x="0" y="44157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5" name="Shape 3"/>
          <p:cNvSpPr/>
          <p:nvPr/>
        </p:nvSpPr>
        <p:spPr>
          <a:xfrm>
            <a:off x="337729" y="1097618"/>
            <a:ext cx="3748787" cy="33773"/>
          </a:xfrm>
          <a:custGeom>
            <a:avLst/>
            <a:gdLst/>
            <a:ahLst/>
            <a:cxnLst/>
            <a:rect l="l" t="t" r="r" b="b"/>
            <a:pathLst>
              <a:path w="3748787" h="33773">
                <a:moveTo>
                  <a:pt x="33773" y="0"/>
                </a:moveTo>
                <a:lnTo>
                  <a:pt x="3715014" y="0"/>
                </a:lnTo>
                <a:cubicBezTo>
                  <a:pt x="3733666" y="0"/>
                  <a:pt x="3748787" y="15121"/>
                  <a:pt x="3748787" y="33773"/>
                </a:cubicBezTo>
                <a:lnTo>
                  <a:pt x="3748787" y="33773"/>
                </a:lnTo>
                <a:lnTo>
                  <a:pt x="0" y="33773"/>
                </a:ln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6" name="Shape 4"/>
          <p:cNvSpPr/>
          <p:nvPr/>
        </p:nvSpPr>
        <p:spPr>
          <a:xfrm>
            <a:off x="472820" y="1249596"/>
            <a:ext cx="405274" cy="405274"/>
          </a:xfrm>
          <a:custGeom>
            <a:avLst/>
            <a:gdLst/>
            <a:ahLst/>
            <a:cxnLst/>
            <a:rect l="l" t="t" r="r" b="b"/>
            <a:pathLst>
              <a:path w="405274" h="405274">
                <a:moveTo>
                  <a:pt x="202637" y="0"/>
                </a:moveTo>
                <a:lnTo>
                  <a:pt x="202637" y="0"/>
                </a:lnTo>
                <a:cubicBezTo>
                  <a:pt x="314476" y="0"/>
                  <a:pt x="405274" y="90799"/>
                  <a:pt x="405274" y="202637"/>
                </a:cubicBezTo>
                <a:lnTo>
                  <a:pt x="405274" y="202637"/>
                </a:lnTo>
                <a:cubicBezTo>
                  <a:pt x="405274" y="314476"/>
                  <a:pt x="314476" y="405274"/>
                  <a:pt x="202637" y="405274"/>
                </a:cubicBezTo>
                <a:lnTo>
                  <a:pt x="202637" y="405274"/>
                </a:lnTo>
                <a:cubicBezTo>
                  <a:pt x="90799" y="405274"/>
                  <a:pt x="0" y="314476"/>
                  <a:pt x="0" y="202637"/>
                </a:cubicBezTo>
                <a:lnTo>
                  <a:pt x="0" y="202637"/>
                </a:lnTo>
                <a:cubicBezTo>
                  <a:pt x="0" y="90799"/>
                  <a:pt x="90799" y="0"/>
                  <a:pt x="202637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7" name="Shape 5"/>
          <p:cNvSpPr/>
          <p:nvPr/>
        </p:nvSpPr>
        <p:spPr>
          <a:xfrm>
            <a:off x="591025" y="1367801"/>
            <a:ext cx="168864" cy="168864"/>
          </a:xfrm>
          <a:custGeom>
            <a:avLst/>
            <a:gdLst/>
            <a:ahLst/>
            <a:cxnLst/>
            <a:rect l="l" t="t" r="r" b="b"/>
            <a:pathLst>
              <a:path w="168864" h="168864">
                <a:moveTo>
                  <a:pt x="84432" y="0"/>
                </a:moveTo>
                <a:cubicBezTo>
                  <a:pt x="85949" y="0"/>
                  <a:pt x="87466" y="330"/>
                  <a:pt x="88852" y="956"/>
                </a:cubicBezTo>
                <a:lnTo>
                  <a:pt x="150988" y="27309"/>
                </a:lnTo>
                <a:cubicBezTo>
                  <a:pt x="158244" y="30376"/>
                  <a:pt x="163653" y="37533"/>
                  <a:pt x="163620" y="46174"/>
                </a:cubicBezTo>
                <a:cubicBezTo>
                  <a:pt x="163455" y="78891"/>
                  <a:pt x="149999" y="138752"/>
                  <a:pt x="93172" y="165962"/>
                </a:cubicBezTo>
                <a:cubicBezTo>
                  <a:pt x="87664" y="168600"/>
                  <a:pt x="81266" y="168600"/>
                  <a:pt x="75758" y="165962"/>
                </a:cubicBezTo>
                <a:cubicBezTo>
                  <a:pt x="18898" y="138752"/>
                  <a:pt x="5475" y="78891"/>
                  <a:pt x="5310" y="46174"/>
                </a:cubicBezTo>
                <a:cubicBezTo>
                  <a:pt x="5277" y="37533"/>
                  <a:pt x="10686" y="30376"/>
                  <a:pt x="17942" y="27309"/>
                </a:cubicBezTo>
                <a:lnTo>
                  <a:pt x="80046" y="956"/>
                </a:lnTo>
                <a:cubicBezTo>
                  <a:pt x="81431" y="330"/>
                  <a:pt x="82915" y="0"/>
                  <a:pt x="84432" y="0"/>
                </a:cubicBezTo>
                <a:close/>
                <a:moveTo>
                  <a:pt x="84432" y="22032"/>
                </a:moveTo>
                <a:lnTo>
                  <a:pt x="84432" y="146734"/>
                </a:lnTo>
                <a:cubicBezTo>
                  <a:pt x="129946" y="124702"/>
                  <a:pt x="142182" y="75890"/>
                  <a:pt x="142479" y="46669"/>
                </a:cubicBezTo>
                <a:lnTo>
                  <a:pt x="84432" y="22064"/>
                </a:lnTo>
                <a:lnTo>
                  <a:pt x="84432" y="22064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8" name="Text 6"/>
          <p:cNvSpPr/>
          <p:nvPr/>
        </p:nvSpPr>
        <p:spPr>
          <a:xfrm>
            <a:off x="979413" y="1334028"/>
            <a:ext cx="1840620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Полицейские функции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72820" y="1756188"/>
            <a:ext cx="3546150" cy="658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4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Поддержание порядка и безопасности в городе. Инструкция 1724 года детально регламентировала полицейские обязанности.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2820" y="2516078"/>
            <a:ext cx="3478604" cy="709230"/>
          </a:xfrm>
          <a:custGeom>
            <a:avLst/>
            <a:gdLst/>
            <a:ahLst/>
            <a:cxnLst/>
            <a:rect l="l" t="t" r="r" b="b"/>
            <a:pathLst>
              <a:path w="3478604" h="709230">
                <a:moveTo>
                  <a:pt x="33774" y="0"/>
                </a:moveTo>
                <a:lnTo>
                  <a:pt x="3444830" y="0"/>
                </a:lnTo>
                <a:cubicBezTo>
                  <a:pt x="3463483" y="0"/>
                  <a:pt x="3478604" y="15121"/>
                  <a:pt x="3478604" y="33774"/>
                </a:cubicBezTo>
                <a:lnTo>
                  <a:pt x="3478604" y="675456"/>
                </a:lnTo>
                <a:cubicBezTo>
                  <a:pt x="3478604" y="694109"/>
                  <a:pt x="3463483" y="709230"/>
                  <a:pt x="3444830" y="709230"/>
                </a:cubicBezTo>
                <a:lnTo>
                  <a:pt x="33774" y="709230"/>
                </a:lnTo>
                <a:cubicBezTo>
                  <a:pt x="15121" y="709230"/>
                  <a:pt x="0" y="694109"/>
                  <a:pt x="0" y="675456"/>
                </a:cubicBezTo>
                <a:lnTo>
                  <a:pt x="0" y="33774"/>
                </a:lnTo>
                <a:cubicBezTo>
                  <a:pt x="0" y="15133"/>
                  <a:pt x="15133" y="0"/>
                  <a:pt x="33774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1" name="Text 9"/>
          <p:cNvSpPr/>
          <p:nvPr/>
        </p:nvSpPr>
        <p:spPr>
          <a:xfrm>
            <a:off x="540366" y="2583623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Паспортный контроль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40366" y="2820033"/>
            <a:ext cx="3402615" cy="3377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Выдача паспортов и отпускных писем приезжим и отбывающим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72820" y="3292853"/>
            <a:ext cx="3478604" cy="709230"/>
          </a:xfrm>
          <a:custGeom>
            <a:avLst/>
            <a:gdLst/>
            <a:ahLst/>
            <a:cxnLst/>
            <a:rect l="l" t="t" r="r" b="b"/>
            <a:pathLst>
              <a:path w="3478604" h="709230">
                <a:moveTo>
                  <a:pt x="33774" y="0"/>
                </a:moveTo>
                <a:lnTo>
                  <a:pt x="3444830" y="0"/>
                </a:lnTo>
                <a:cubicBezTo>
                  <a:pt x="3463483" y="0"/>
                  <a:pt x="3478604" y="15121"/>
                  <a:pt x="3478604" y="33774"/>
                </a:cubicBezTo>
                <a:lnTo>
                  <a:pt x="3478604" y="675456"/>
                </a:lnTo>
                <a:cubicBezTo>
                  <a:pt x="3478604" y="694109"/>
                  <a:pt x="3463483" y="709230"/>
                  <a:pt x="3444830" y="709230"/>
                </a:cubicBezTo>
                <a:lnTo>
                  <a:pt x="33774" y="709230"/>
                </a:lnTo>
                <a:cubicBezTo>
                  <a:pt x="15121" y="709230"/>
                  <a:pt x="0" y="694109"/>
                  <a:pt x="0" y="675456"/>
                </a:cubicBezTo>
                <a:lnTo>
                  <a:pt x="0" y="33774"/>
                </a:lnTo>
                <a:cubicBezTo>
                  <a:pt x="0" y="15133"/>
                  <a:pt x="15133" y="0"/>
                  <a:pt x="33774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4" name="Text 12"/>
          <p:cNvSpPr/>
          <p:nvPr/>
        </p:nvSpPr>
        <p:spPr>
          <a:xfrm>
            <a:off x="540366" y="3360399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Пожарная охрана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40366" y="3596809"/>
            <a:ext cx="3402615" cy="3377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Обязанность обзавестись пожарными инструментами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72820" y="4069629"/>
            <a:ext cx="3478604" cy="540366"/>
          </a:xfrm>
          <a:custGeom>
            <a:avLst/>
            <a:gdLst/>
            <a:ahLst/>
            <a:cxnLst/>
            <a:rect l="l" t="t" r="r" b="b"/>
            <a:pathLst>
              <a:path w="3478604" h="540366">
                <a:moveTo>
                  <a:pt x="33773" y="0"/>
                </a:moveTo>
                <a:lnTo>
                  <a:pt x="3444831" y="0"/>
                </a:lnTo>
                <a:cubicBezTo>
                  <a:pt x="3463483" y="0"/>
                  <a:pt x="3478604" y="15121"/>
                  <a:pt x="3478604" y="33773"/>
                </a:cubicBezTo>
                <a:lnTo>
                  <a:pt x="3478604" y="506593"/>
                </a:lnTo>
                <a:cubicBezTo>
                  <a:pt x="3478604" y="525245"/>
                  <a:pt x="3463483" y="540366"/>
                  <a:pt x="3444831" y="540366"/>
                </a:cubicBezTo>
                <a:lnTo>
                  <a:pt x="33773" y="540366"/>
                </a:lnTo>
                <a:cubicBezTo>
                  <a:pt x="15121" y="540366"/>
                  <a:pt x="0" y="525245"/>
                  <a:pt x="0" y="5065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7" name="Text 15"/>
          <p:cNvSpPr/>
          <p:nvPr/>
        </p:nvSpPr>
        <p:spPr>
          <a:xfrm>
            <a:off x="540366" y="4137175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Содержание улиц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40366" y="4373584"/>
            <a:ext cx="340261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Поддержание чистоты на улицах города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72820" y="4677540"/>
            <a:ext cx="3478604" cy="540366"/>
          </a:xfrm>
          <a:custGeom>
            <a:avLst/>
            <a:gdLst/>
            <a:ahLst/>
            <a:cxnLst/>
            <a:rect l="l" t="t" r="r" b="b"/>
            <a:pathLst>
              <a:path w="3478604" h="540366">
                <a:moveTo>
                  <a:pt x="33773" y="0"/>
                </a:moveTo>
                <a:lnTo>
                  <a:pt x="3444831" y="0"/>
                </a:lnTo>
                <a:cubicBezTo>
                  <a:pt x="3463483" y="0"/>
                  <a:pt x="3478604" y="15121"/>
                  <a:pt x="3478604" y="33773"/>
                </a:cubicBezTo>
                <a:lnTo>
                  <a:pt x="3478604" y="506593"/>
                </a:lnTo>
                <a:cubicBezTo>
                  <a:pt x="3478604" y="525245"/>
                  <a:pt x="3463483" y="540366"/>
                  <a:pt x="3444831" y="540366"/>
                </a:cubicBezTo>
                <a:lnTo>
                  <a:pt x="33773" y="540366"/>
                </a:lnTo>
                <a:cubicBezTo>
                  <a:pt x="15121" y="540366"/>
                  <a:pt x="0" y="525245"/>
                  <a:pt x="0" y="5065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0" name="Text 18"/>
          <p:cNvSpPr/>
          <p:nvPr/>
        </p:nvSpPr>
        <p:spPr>
          <a:xfrm>
            <a:off x="540366" y="4745086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Ночная стража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40366" y="4981496"/>
            <a:ext cx="340261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Организация дежурств для охраны порядка ночью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20287" y="1097618"/>
            <a:ext cx="3748787" cy="4483346"/>
          </a:xfrm>
          <a:custGeom>
            <a:avLst/>
            <a:gdLst/>
            <a:ahLst/>
            <a:cxnLst/>
            <a:rect l="l" t="t" r="r" b="b"/>
            <a:pathLst>
              <a:path w="3748787" h="4483346">
                <a:moveTo>
                  <a:pt x="33773" y="0"/>
                </a:moveTo>
                <a:lnTo>
                  <a:pt x="3715014" y="0"/>
                </a:lnTo>
                <a:cubicBezTo>
                  <a:pt x="3733666" y="0"/>
                  <a:pt x="3748787" y="15121"/>
                  <a:pt x="3748787" y="33773"/>
                </a:cubicBezTo>
                <a:lnTo>
                  <a:pt x="3748787" y="4415793"/>
                </a:lnTo>
                <a:cubicBezTo>
                  <a:pt x="3748787" y="4453102"/>
                  <a:pt x="3718542" y="4483346"/>
                  <a:pt x="3681234" y="4483346"/>
                </a:cubicBezTo>
                <a:lnTo>
                  <a:pt x="67553" y="4483346"/>
                </a:lnTo>
                <a:cubicBezTo>
                  <a:pt x="30245" y="4483346"/>
                  <a:pt x="0" y="4453102"/>
                  <a:pt x="0" y="44157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23" name="Shape 21"/>
          <p:cNvSpPr/>
          <p:nvPr/>
        </p:nvSpPr>
        <p:spPr>
          <a:xfrm>
            <a:off x="4220287" y="1097618"/>
            <a:ext cx="3748787" cy="33773"/>
          </a:xfrm>
          <a:custGeom>
            <a:avLst/>
            <a:gdLst/>
            <a:ahLst/>
            <a:cxnLst/>
            <a:rect l="l" t="t" r="r" b="b"/>
            <a:pathLst>
              <a:path w="3748787" h="33773">
                <a:moveTo>
                  <a:pt x="33773" y="0"/>
                </a:moveTo>
                <a:lnTo>
                  <a:pt x="3715014" y="0"/>
                </a:lnTo>
                <a:cubicBezTo>
                  <a:pt x="3733666" y="0"/>
                  <a:pt x="3748787" y="15121"/>
                  <a:pt x="3748787" y="33773"/>
                </a:cubicBezTo>
                <a:lnTo>
                  <a:pt x="3748787" y="33773"/>
                </a:lnTo>
                <a:lnTo>
                  <a:pt x="0" y="33773"/>
                </a:ln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24" name="Shape 22"/>
          <p:cNvSpPr/>
          <p:nvPr/>
        </p:nvSpPr>
        <p:spPr>
          <a:xfrm>
            <a:off x="4355379" y="1249596"/>
            <a:ext cx="405274" cy="405274"/>
          </a:xfrm>
          <a:custGeom>
            <a:avLst/>
            <a:gdLst/>
            <a:ahLst/>
            <a:cxnLst/>
            <a:rect l="l" t="t" r="r" b="b"/>
            <a:pathLst>
              <a:path w="405274" h="405274">
                <a:moveTo>
                  <a:pt x="202637" y="0"/>
                </a:moveTo>
                <a:lnTo>
                  <a:pt x="202637" y="0"/>
                </a:lnTo>
                <a:cubicBezTo>
                  <a:pt x="314476" y="0"/>
                  <a:pt x="405274" y="90799"/>
                  <a:pt x="405274" y="202637"/>
                </a:cubicBezTo>
                <a:lnTo>
                  <a:pt x="405274" y="202637"/>
                </a:lnTo>
                <a:cubicBezTo>
                  <a:pt x="405274" y="314476"/>
                  <a:pt x="314476" y="405274"/>
                  <a:pt x="202637" y="405274"/>
                </a:cubicBezTo>
                <a:lnTo>
                  <a:pt x="202637" y="405274"/>
                </a:lnTo>
                <a:cubicBezTo>
                  <a:pt x="90799" y="405274"/>
                  <a:pt x="0" y="314476"/>
                  <a:pt x="0" y="202637"/>
                </a:cubicBezTo>
                <a:lnTo>
                  <a:pt x="0" y="202637"/>
                </a:lnTo>
                <a:cubicBezTo>
                  <a:pt x="0" y="90799"/>
                  <a:pt x="90799" y="0"/>
                  <a:pt x="202637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25" name="Shape 23"/>
          <p:cNvSpPr/>
          <p:nvPr/>
        </p:nvSpPr>
        <p:spPr>
          <a:xfrm>
            <a:off x="4473584" y="1367801"/>
            <a:ext cx="168864" cy="168864"/>
          </a:xfrm>
          <a:custGeom>
            <a:avLst/>
            <a:gdLst/>
            <a:ahLst/>
            <a:cxnLst/>
            <a:rect l="l" t="t" r="r" b="b"/>
            <a:pathLst>
              <a:path w="168864" h="168864">
                <a:moveTo>
                  <a:pt x="42216" y="31662"/>
                </a:moveTo>
                <a:lnTo>
                  <a:pt x="42216" y="26385"/>
                </a:lnTo>
                <a:cubicBezTo>
                  <a:pt x="42216" y="11807"/>
                  <a:pt x="70580" y="0"/>
                  <a:pt x="105540" y="0"/>
                </a:cubicBezTo>
                <a:cubicBezTo>
                  <a:pt x="140500" y="0"/>
                  <a:pt x="168864" y="11807"/>
                  <a:pt x="168864" y="26385"/>
                </a:cubicBezTo>
                <a:lnTo>
                  <a:pt x="168864" y="31662"/>
                </a:lnTo>
                <a:cubicBezTo>
                  <a:pt x="168864" y="41754"/>
                  <a:pt x="155243" y="50527"/>
                  <a:pt x="135223" y="54980"/>
                </a:cubicBezTo>
                <a:cubicBezTo>
                  <a:pt x="134432" y="54056"/>
                  <a:pt x="133607" y="53166"/>
                  <a:pt x="132783" y="52341"/>
                </a:cubicBezTo>
                <a:cubicBezTo>
                  <a:pt x="127671" y="47295"/>
                  <a:pt x="121074" y="43469"/>
                  <a:pt x="114181" y="40633"/>
                </a:cubicBezTo>
                <a:cubicBezTo>
                  <a:pt x="100362" y="34861"/>
                  <a:pt x="82354" y="31695"/>
                  <a:pt x="63324" y="31695"/>
                </a:cubicBezTo>
                <a:cubicBezTo>
                  <a:pt x="56101" y="31695"/>
                  <a:pt x="49043" y="32157"/>
                  <a:pt x="42282" y="33047"/>
                </a:cubicBezTo>
                <a:cubicBezTo>
                  <a:pt x="42216" y="32619"/>
                  <a:pt x="42216" y="32157"/>
                  <a:pt x="42216" y="31695"/>
                </a:cubicBezTo>
                <a:close/>
                <a:moveTo>
                  <a:pt x="142479" y="116424"/>
                </a:moveTo>
                <a:lnTo>
                  <a:pt x="142479" y="101187"/>
                </a:lnTo>
                <a:cubicBezTo>
                  <a:pt x="147459" y="99900"/>
                  <a:pt x="152143" y="98383"/>
                  <a:pt x="156397" y="96602"/>
                </a:cubicBezTo>
                <a:cubicBezTo>
                  <a:pt x="160751" y="94788"/>
                  <a:pt x="165005" y="92579"/>
                  <a:pt x="168864" y="89907"/>
                </a:cubicBezTo>
                <a:lnTo>
                  <a:pt x="168864" y="94986"/>
                </a:lnTo>
                <a:cubicBezTo>
                  <a:pt x="168864" y="103825"/>
                  <a:pt x="158475" y="111642"/>
                  <a:pt x="142479" y="116424"/>
                </a:cubicBezTo>
                <a:close/>
                <a:moveTo>
                  <a:pt x="142479" y="84762"/>
                </a:moveTo>
                <a:lnTo>
                  <a:pt x="142479" y="73878"/>
                </a:lnTo>
                <a:cubicBezTo>
                  <a:pt x="142479" y="72394"/>
                  <a:pt x="142347" y="70976"/>
                  <a:pt x="142149" y="69591"/>
                </a:cubicBezTo>
                <a:cubicBezTo>
                  <a:pt x="147262" y="68304"/>
                  <a:pt x="152044" y="66754"/>
                  <a:pt x="156397" y="64907"/>
                </a:cubicBezTo>
                <a:cubicBezTo>
                  <a:pt x="160751" y="63060"/>
                  <a:pt x="165005" y="60883"/>
                  <a:pt x="168864" y="58212"/>
                </a:cubicBezTo>
                <a:lnTo>
                  <a:pt x="168864" y="63291"/>
                </a:lnTo>
                <a:cubicBezTo>
                  <a:pt x="168864" y="72130"/>
                  <a:pt x="158475" y="79947"/>
                  <a:pt x="142479" y="84729"/>
                </a:cubicBezTo>
                <a:close/>
                <a:moveTo>
                  <a:pt x="0" y="79155"/>
                </a:moveTo>
                <a:lnTo>
                  <a:pt x="0" y="73878"/>
                </a:lnTo>
                <a:cubicBezTo>
                  <a:pt x="0" y="59300"/>
                  <a:pt x="28364" y="47493"/>
                  <a:pt x="63324" y="47493"/>
                </a:cubicBezTo>
                <a:cubicBezTo>
                  <a:pt x="98284" y="47493"/>
                  <a:pt x="126648" y="59300"/>
                  <a:pt x="126648" y="73878"/>
                </a:cubicBezTo>
                <a:lnTo>
                  <a:pt x="126648" y="79155"/>
                </a:lnTo>
                <a:cubicBezTo>
                  <a:pt x="126648" y="93733"/>
                  <a:pt x="98284" y="105540"/>
                  <a:pt x="63324" y="105540"/>
                </a:cubicBezTo>
                <a:cubicBezTo>
                  <a:pt x="28364" y="105540"/>
                  <a:pt x="0" y="93733"/>
                  <a:pt x="0" y="79155"/>
                </a:cubicBezTo>
                <a:close/>
                <a:moveTo>
                  <a:pt x="126648" y="110817"/>
                </a:moveTo>
                <a:cubicBezTo>
                  <a:pt x="126648" y="125395"/>
                  <a:pt x="98284" y="137202"/>
                  <a:pt x="63324" y="137202"/>
                </a:cubicBezTo>
                <a:cubicBezTo>
                  <a:pt x="28364" y="137202"/>
                  <a:pt x="0" y="125395"/>
                  <a:pt x="0" y="110817"/>
                </a:cubicBezTo>
                <a:lnTo>
                  <a:pt x="0" y="105738"/>
                </a:lnTo>
                <a:cubicBezTo>
                  <a:pt x="3826" y="108410"/>
                  <a:pt x="8080" y="110586"/>
                  <a:pt x="12467" y="112433"/>
                </a:cubicBezTo>
                <a:cubicBezTo>
                  <a:pt x="26286" y="118205"/>
                  <a:pt x="44294" y="121371"/>
                  <a:pt x="63324" y="121371"/>
                </a:cubicBezTo>
                <a:cubicBezTo>
                  <a:pt x="82354" y="121371"/>
                  <a:pt x="100362" y="118172"/>
                  <a:pt x="114181" y="112433"/>
                </a:cubicBezTo>
                <a:cubicBezTo>
                  <a:pt x="118535" y="110619"/>
                  <a:pt x="122789" y="108410"/>
                  <a:pt x="126648" y="105738"/>
                </a:cubicBezTo>
                <a:lnTo>
                  <a:pt x="126648" y="110817"/>
                </a:lnTo>
                <a:close/>
                <a:moveTo>
                  <a:pt x="126648" y="137400"/>
                </a:moveTo>
                <a:lnTo>
                  <a:pt x="126648" y="142479"/>
                </a:lnTo>
                <a:cubicBezTo>
                  <a:pt x="126648" y="157057"/>
                  <a:pt x="98284" y="168864"/>
                  <a:pt x="63324" y="168864"/>
                </a:cubicBezTo>
                <a:cubicBezTo>
                  <a:pt x="28364" y="168864"/>
                  <a:pt x="0" y="157057"/>
                  <a:pt x="0" y="142479"/>
                </a:cubicBezTo>
                <a:lnTo>
                  <a:pt x="0" y="137400"/>
                </a:lnTo>
                <a:cubicBezTo>
                  <a:pt x="3826" y="140072"/>
                  <a:pt x="8080" y="142248"/>
                  <a:pt x="12467" y="144095"/>
                </a:cubicBezTo>
                <a:cubicBezTo>
                  <a:pt x="26286" y="149867"/>
                  <a:pt x="44294" y="153033"/>
                  <a:pt x="63324" y="153033"/>
                </a:cubicBezTo>
                <a:cubicBezTo>
                  <a:pt x="82354" y="153033"/>
                  <a:pt x="100362" y="149834"/>
                  <a:pt x="114181" y="144095"/>
                </a:cubicBezTo>
                <a:cubicBezTo>
                  <a:pt x="118535" y="142281"/>
                  <a:pt x="122789" y="140072"/>
                  <a:pt x="126648" y="13740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6" name="Text 24"/>
          <p:cNvSpPr/>
          <p:nvPr/>
        </p:nvSpPr>
        <p:spPr>
          <a:xfrm>
            <a:off x="4861972" y="1334028"/>
            <a:ext cx="1806848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b="1" dirty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Фискальные функции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355379" y="1756188"/>
            <a:ext cx="3546150" cy="87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4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Главная задача — обеспечение сбора государственных налогов. Магистраты становились ключевым звеном в фискальной системе.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355379" y="2735601"/>
            <a:ext cx="3478604" cy="540366"/>
          </a:xfrm>
          <a:custGeom>
            <a:avLst/>
            <a:gdLst/>
            <a:ahLst/>
            <a:cxnLst/>
            <a:rect l="l" t="t" r="r" b="b"/>
            <a:pathLst>
              <a:path w="3478604" h="540366">
                <a:moveTo>
                  <a:pt x="33773" y="0"/>
                </a:moveTo>
                <a:lnTo>
                  <a:pt x="3444831" y="0"/>
                </a:lnTo>
                <a:cubicBezTo>
                  <a:pt x="3463483" y="0"/>
                  <a:pt x="3478604" y="15121"/>
                  <a:pt x="3478604" y="33773"/>
                </a:cubicBezTo>
                <a:lnTo>
                  <a:pt x="3478604" y="506593"/>
                </a:lnTo>
                <a:cubicBezTo>
                  <a:pt x="3478604" y="525245"/>
                  <a:pt x="3463483" y="540366"/>
                  <a:pt x="3444831" y="540366"/>
                </a:cubicBezTo>
                <a:lnTo>
                  <a:pt x="33773" y="540366"/>
                </a:lnTo>
                <a:cubicBezTo>
                  <a:pt x="15121" y="540366"/>
                  <a:pt x="0" y="525245"/>
                  <a:pt x="0" y="5065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9" name="Text 27"/>
          <p:cNvSpPr/>
          <p:nvPr/>
        </p:nvSpPr>
        <p:spPr>
          <a:xfrm>
            <a:off x="4422925" y="2803147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Сбор налогов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422925" y="3039557"/>
            <a:ext cx="340261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Обеспечение уплаты всех государственных податей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355379" y="3343512"/>
            <a:ext cx="3478604" cy="540366"/>
          </a:xfrm>
          <a:custGeom>
            <a:avLst/>
            <a:gdLst/>
            <a:ahLst/>
            <a:cxnLst/>
            <a:rect l="l" t="t" r="r" b="b"/>
            <a:pathLst>
              <a:path w="3478604" h="540366">
                <a:moveTo>
                  <a:pt x="33773" y="0"/>
                </a:moveTo>
                <a:lnTo>
                  <a:pt x="3444831" y="0"/>
                </a:lnTo>
                <a:cubicBezTo>
                  <a:pt x="3463483" y="0"/>
                  <a:pt x="3478604" y="15121"/>
                  <a:pt x="3478604" y="33773"/>
                </a:cubicBezTo>
                <a:lnTo>
                  <a:pt x="3478604" y="506593"/>
                </a:lnTo>
                <a:cubicBezTo>
                  <a:pt x="3478604" y="525245"/>
                  <a:pt x="3463483" y="540366"/>
                  <a:pt x="3444831" y="540366"/>
                </a:cubicBezTo>
                <a:lnTo>
                  <a:pt x="33773" y="540366"/>
                </a:lnTo>
                <a:cubicBezTo>
                  <a:pt x="15121" y="540366"/>
                  <a:pt x="0" y="525245"/>
                  <a:pt x="0" y="5065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2" name="Text 30"/>
          <p:cNvSpPr/>
          <p:nvPr/>
        </p:nvSpPr>
        <p:spPr>
          <a:xfrm>
            <a:off x="4422925" y="3411058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Круговая порука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422925" y="3647468"/>
            <a:ext cx="340261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Состоятельные члены гильдии платили за неимущих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355379" y="3951424"/>
            <a:ext cx="3478604" cy="540366"/>
          </a:xfrm>
          <a:custGeom>
            <a:avLst/>
            <a:gdLst/>
            <a:ahLst/>
            <a:cxnLst/>
            <a:rect l="l" t="t" r="r" b="b"/>
            <a:pathLst>
              <a:path w="3478604" h="540366">
                <a:moveTo>
                  <a:pt x="33773" y="0"/>
                </a:moveTo>
                <a:lnTo>
                  <a:pt x="3444831" y="0"/>
                </a:lnTo>
                <a:cubicBezTo>
                  <a:pt x="3463483" y="0"/>
                  <a:pt x="3478604" y="15121"/>
                  <a:pt x="3478604" y="33773"/>
                </a:cubicBezTo>
                <a:lnTo>
                  <a:pt x="3478604" y="506593"/>
                </a:lnTo>
                <a:cubicBezTo>
                  <a:pt x="3478604" y="525245"/>
                  <a:pt x="3463483" y="540366"/>
                  <a:pt x="3444831" y="540366"/>
                </a:cubicBezTo>
                <a:lnTo>
                  <a:pt x="33773" y="540366"/>
                </a:lnTo>
                <a:cubicBezTo>
                  <a:pt x="15121" y="540366"/>
                  <a:pt x="0" y="525245"/>
                  <a:pt x="0" y="5065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5" name="Text 33"/>
          <p:cNvSpPr/>
          <p:nvPr/>
        </p:nvSpPr>
        <p:spPr>
          <a:xfrm>
            <a:off x="4422925" y="4018970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Косвенные сборы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422925" y="4255380"/>
            <a:ext cx="340261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 1722 г. — таможенные, солевые, кабацкие сборы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355379" y="4559335"/>
            <a:ext cx="3478604" cy="540366"/>
          </a:xfrm>
          <a:custGeom>
            <a:avLst/>
            <a:gdLst/>
            <a:ahLst/>
            <a:cxnLst/>
            <a:rect l="l" t="t" r="r" b="b"/>
            <a:pathLst>
              <a:path w="3478604" h="540366">
                <a:moveTo>
                  <a:pt x="33773" y="0"/>
                </a:moveTo>
                <a:lnTo>
                  <a:pt x="3444831" y="0"/>
                </a:lnTo>
                <a:cubicBezTo>
                  <a:pt x="3463483" y="0"/>
                  <a:pt x="3478604" y="15121"/>
                  <a:pt x="3478604" y="33773"/>
                </a:cubicBezTo>
                <a:lnTo>
                  <a:pt x="3478604" y="506593"/>
                </a:lnTo>
                <a:cubicBezTo>
                  <a:pt x="3478604" y="525245"/>
                  <a:pt x="3463483" y="540366"/>
                  <a:pt x="3444831" y="540366"/>
                </a:cubicBezTo>
                <a:lnTo>
                  <a:pt x="33773" y="540366"/>
                </a:lnTo>
                <a:cubicBezTo>
                  <a:pt x="15121" y="540366"/>
                  <a:pt x="0" y="525245"/>
                  <a:pt x="0" y="5065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8" name="Text 36"/>
          <p:cNvSpPr/>
          <p:nvPr/>
        </p:nvSpPr>
        <p:spPr>
          <a:xfrm>
            <a:off x="4422925" y="4626881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Учет населения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422925" y="4863291"/>
            <a:ext cx="340261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Ведение подушных переписей для налогообложения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102846" y="1097618"/>
            <a:ext cx="3748787" cy="4483346"/>
          </a:xfrm>
          <a:custGeom>
            <a:avLst/>
            <a:gdLst/>
            <a:ahLst/>
            <a:cxnLst/>
            <a:rect l="l" t="t" r="r" b="b"/>
            <a:pathLst>
              <a:path w="3748787" h="4483346">
                <a:moveTo>
                  <a:pt x="33773" y="0"/>
                </a:moveTo>
                <a:lnTo>
                  <a:pt x="3715014" y="0"/>
                </a:lnTo>
                <a:cubicBezTo>
                  <a:pt x="3733666" y="0"/>
                  <a:pt x="3748787" y="15121"/>
                  <a:pt x="3748787" y="33773"/>
                </a:cubicBezTo>
                <a:lnTo>
                  <a:pt x="3748787" y="4415793"/>
                </a:lnTo>
                <a:cubicBezTo>
                  <a:pt x="3748787" y="4453102"/>
                  <a:pt x="3718542" y="4483346"/>
                  <a:pt x="3681234" y="4483346"/>
                </a:cubicBezTo>
                <a:lnTo>
                  <a:pt x="67553" y="4483346"/>
                </a:lnTo>
                <a:cubicBezTo>
                  <a:pt x="30245" y="4483346"/>
                  <a:pt x="0" y="4453102"/>
                  <a:pt x="0" y="44157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41" name="Shape 39"/>
          <p:cNvSpPr/>
          <p:nvPr/>
        </p:nvSpPr>
        <p:spPr>
          <a:xfrm>
            <a:off x="8102846" y="1097618"/>
            <a:ext cx="3748787" cy="33773"/>
          </a:xfrm>
          <a:custGeom>
            <a:avLst/>
            <a:gdLst/>
            <a:ahLst/>
            <a:cxnLst/>
            <a:rect l="l" t="t" r="r" b="b"/>
            <a:pathLst>
              <a:path w="3748787" h="33773">
                <a:moveTo>
                  <a:pt x="33773" y="0"/>
                </a:moveTo>
                <a:lnTo>
                  <a:pt x="3715014" y="0"/>
                </a:lnTo>
                <a:cubicBezTo>
                  <a:pt x="3733666" y="0"/>
                  <a:pt x="3748787" y="15121"/>
                  <a:pt x="3748787" y="33773"/>
                </a:cubicBezTo>
                <a:lnTo>
                  <a:pt x="3748787" y="33773"/>
                </a:lnTo>
                <a:lnTo>
                  <a:pt x="0" y="33773"/>
                </a:ln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42" name="Shape 40"/>
          <p:cNvSpPr/>
          <p:nvPr/>
        </p:nvSpPr>
        <p:spPr>
          <a:xfrm>
            <a:off x="8237938" y="1249596"/>
            <a:ext cx="405274" cy="405274"/>
          </a:xfrm>
          <a:custGeom>
            <a:avLst/>
            <a:gdLst/>
            <a:ahLst/>
            <a:cxnLst/>
            <a:rect l="l" t="t" r="r" b="b"/>
            <a:pathLst>
              <a:path w="405274" h="405274">
                <a:moveTo>
                  <a:pt x="202637" y="0"/>
                </a:moveTo>
                <a:lnTo>
                  <a:pt x="202637" y="0"/>
                </a:lnTo>
                <a:cubicBezTo>
                  <a:pt x="314476" y="0"/>
                  <a:pt x="405274" y="90799"/>
                  <a:pt x="405274" y="202637"/>
                </a:cubicBezTo>
                <a:lnTo>
                  <a:pt x="405274" y="202637"/>
                </a:lnTo>
                <a:cubicBezTo>
                  <a:pt x="405274" y="314476"/>
                  <a:pt x="314476" y="405274"/>
                  <a:pt x="202637" y="405274"/>
                </a:cubicBezTo>
                <a:lnTo>
                  <a:pt x="202637" y="405274"/>
                </a:lnTo>
                <a:cubicBezTo>
                  <a:pt x="90799" y="405274"/>
                  <a:pt x="0" y="314476"/>
                  <a:pt x="0" y="202637"/>
                </a:cubicBezTo>
                <a:lnTo>
                  <a:pt x="0" y="202637"/>
                </a:lnTo>
                <a:cubicBezTo>
                  <a:pt x="0" y="90799"/>
                  <a:pt x="90799" y="0"/>
                  <a:pt x="202637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43" name="Shape 41"/>
          <p:cNvSpPr/>
          <p:nvPr/>
        </p:nvSpPr>
        <p:spPr>
          <a:xfrm>
            <a:off x="8335035" y="1367801"/>
            <a:ext cx="211080" cy="168864"/>
          </a:xfrm>
          <a:custGeom>
            <a:avLst/>
            <a:gdLst/>
            <a:ahLst/>
            <a:cxnLst/>
            <a:rect l="l" t="t" r="r" b="b"/>
            <a:pathLst>
              <a:path w="211080" h="168864">
                <a:moveTo>
                  <a:pt x="137169" y="69426"/>
                </a:moveTo>
                <a:cubicBezTo>
                  <a:pt x="141193" y="68337"/>
                  <a:pt x="145415" y="70250"/>
                  <a:pt x="147229" y="73977"/>
                </a:cubicBezTo>
                <a:lnTo>
                  <a:pt x="153363" y="86378"/>
                </a:lnTo>
                <a:cubicBezTo>
                  <a:pt x="156760" y="86840"/>
                  <a:pt x="160091" y="87763"/>
                  <a:pt x="163224" y="89050"/>
                </a:cubicBezTo>
                <a:lnTo>
                  <a:pt x="174768" y="81365"/>
                </a:lnTo>
                <a:cubicBezTo>
                  <a:pt x="178231" y="79056"/>
                  <a:pt x="182815" y="79518"/>
                  <a:pt x="185751" y="82453"/>
                </a:cubicBezTo>
                <a:lnTo>
                  <a:pt x="192083" y="88786"/>
                </a:lnTo>
                <a:cubicBezTo>
                  <a:pt x="195018" y="91721"/>
                  <a:pt x="195480" y="96338"/>
                  <a:pt x="193171" y="99768"/>
                </a:cubicBezTo>
                <a:lnTo>
                  <a:pt x="185487" y="111279"/>
                </a:lnTo>
                <a:cubicBezTo>
                  <a:pt x="186113" y="112829"/>
                  <a:pt x="186674" y="114445"/>
                  <a:pt x="187136" y="116127"/>
                </a:cubicBezTo>
                <a:cubicBezTo>
                  <a:pt x="187598" y="117809"/>
                  <a:pt x="187894" y="119458"/>
                  <a:pt x="188125" y="121140"/>
                </a:cubicBezTo>
                <a:lnTo>
                  <a:pt x="200559" y="127275"/>
                </a:lnTo>
                <a:cubicBezTo>
                  <a:pt x="204286" y="129122"/>
                  <a:pt x="206199" y="133343"/>
                  <a:pt x="205111" y="137334"/>
                </a:cubicBezTo>
                <a:lnTo>
                  <a:pt x="202802" y="145975"/>
                </a:lnTo>
                <a:cubicBezTo>
                  <a:pt x="201714" y="149966"/>
                  <a:pt x="197987" y="152670"/>
                  <a:pt x="193831" y="152407"/>
                </a:cubicBezTo>
                <a:lnTo>
                  <a:pt x="179979" y="151516"/>
                </a:lnTo>
                <a:cubicBezTo>
                  <a:pt x="177901" y="154188"/>
                  <a:pt x="175494" y="156661"/>
                  <a:pt x="172756" y="158772"/>
                </a:cubicBezTo>
                <a:lnTo>
                  <a:pt x="173647" y="172591"/>
                </a:lnTo>
                <a:cubicBezTo>
                  <a:pt x="173910" y="176747"/>
                  <a:pt x="171206" y="180507"/>
                  <a:pt x="167215" y="181562"/>
                </a:cubicBezTo>
                <a:lnTo>
                  <a:pt x="158574" y="183871"/>
                </a:lnTo>
                <a:cubicBezTo>
                  <a:pt x="154550" y="184959"/>
                  <a:pt x="150362" y="183046"/>
                  <a:pt x="148515" y="179319"/>
                </a:cubicBezTo>
                <a:lnTo>
                  <a:pt x="142380" y="166918"/>
                </a:lnTo>
                <a:cubicBezTo>
                  <a:pt x="138983" y="166457"/>
                  <a:pt x="135652" y="165533"/>
                  <a:pt x="132519" y="164247"/>
                </a:cubicBezTo>
                <a:lnTo>
                  <a:pt x="120975" y="171932"/>
                </a:lnTo>
                <a:cubicBezTo>
                  <a:pt x="117512" y="174240"/>
                  <a:pt x="112928" y="173778"/>
                  <a:pt x="109993" y="170843"/>
                </a:cubicBezTo>
                <a:lnTo>
                  <a:pt x="103660" y="164511"/>
                </a:lnTo>
                <a:cubicBezTo>
                  <a:pt x="100725" y="161575"/>
                  <a:pt x="100263" y="156991"/>
                  <a:pt x="102572" y="153528"/>
                </a:cubicBezTo>
                <a:lnTo>
                  <a:pt x="110256" y="141985"/>
                </a:lnTo>
                <a:cubicBezTo>
                  <a:pt x="109630" y="140434"/>
                  <a:pt x="109069" y="138818"/>
                  <a:pt x="108607" y="137136"/>
                </a:cubicBezTo>
                <a:cubicBezTo>
                  <a:pt x="108146" y="135454"/>
                  <a:pt x="107849" y="133772"/>
                  <a:pt x="107618" y="132123"/>
                </a:cubicBezTo>
                <a:lnTo>
                  <a:pt x="95184" y="125989"/>
                </a:lnTo>
                <a:cubicBezTo>
                  <a:pt x="91457" y="124142"/>
                  <a:pt x="89577" y="119920"/>
                  <a:pt x="90633" y="115929"/>
                </a:cubicBezTo>
                <a:lnTo>
                  <a:pt x="92941" y="107288"/>
                </a:lnTo>
                <a:cubicBezTo>
                  <a:pt x="94030" y="103297"/>
                  <a:pt x="97757" y="100593"/>
                  <a:pt x="101912" y="100857"/>
                </a:cubicBezTo>
                <a:lnTo>
                  <a:pt x="115731" y="101747"/>
                </a:lnTo>
                <a:cubicBezTo>
                  <a:pt x="117809" y="99076"/>
                  <a:pt x="120217" y="96602"/>
                  <a:pt x="122954" y="94491"/>
                </a:cubicBezTo>
                <a:lnTo>
                  <a:pt x="122064" y="80705"/>
                </a:lnTo>
                <a:cubicBezTo>
                  <a:pt x="121800" y="76550"/>
                  <a:pt x="124504" y="72790"/>
                  <a:pt x="128495" y="71734"/>
                </a:cubicBezTo>
                <a:lnTo>
                  <a:pt x="137136" y="69426"/>
                </a:lnTo>
                <a:close/>
                <a:moveTo>
                  <a:pt x="147888" y="112136"/>
                </a:moveTo>
                <a:cubicBezTo>
                  <a:pt x="139879" y="112146"/>
                  <a:pt x="133384" y="118655"/>
                  <a:pt x="133393" y="126665"/>
                </a:cubicBezTo>
                <a:cubicBezTo>
                  <a:pt x="133402" y="134674"/>
                  <a:pt x="139912" y="141169"/>
                  <a:pt x="147921" y="141160"/>
                </a:cubicBezTo>
                <a:cubicBezTo>
                  <a:pt x="155930" y="141151"/>
                  <a:pt x="162426" y="134641"/>
                  <a:pt x="162416" y="126632"/>
                </a:cubicBezTo>
                <a:cubicBezTo>
                  <a:pt x="162407" y="118622"/>
                  <a:pt x="155897" y="112127"/>
                  <a:pt x="147888" y="112136"/>
                </a:cubicBezTo>
                <a:close/>
                <a:moveTo>
                  <a:pt x="74175" y="-15006"/>
                </a:moveTo>
                <a:lnTo>
                  <a:pt x="82816" y="-12698"/>
                </a:lnTo>
                <a:cubicBezTo>
                  <a:pt x="86807" y="-11609"/>
                  <a:pt x="89511" y="-7850"/>
                  <a:pt x="89247" y="-3727"/>
                </a:cubicBezTo>
                <a:lnTo>
                  <a:pt x="88357" y="10059"/>
                </a:lnTo>
                <a:cubicBezTo>
                  <a:pt x="91094" y="12170"/>
                  <a:pt x="93502" y="14611"/>
                  <a:pt x="95580" y="17315"/>
                </a:cubicBezTo>
                <a:lnTo>
                  <a:pt x="109432" y="16425"/>
                </a:lnTo>
                <a:cubicBezTo>
                  <a:pt x="113555" y="16161"/>
                  <a:pt x="117314" y="18865"/>
                  <a:pt x="118403" y="22856"/>
                </a:cubicBezTo>
                <a:lnTo>
                  <a:pt x="120712" y="31497"/>
                </a:lnTo>
                <a:cubicBezTo>
                  <a:pt x="121767" y="35488"/>
                  <a:pt x="119887" y="39709"/>
                  <a:pt x="116160" y="41556"/>
                </a:cubicBezTo>
                <a:lnTo>
                  <a:pt x="103726" y="47691"/>
                </a:lnTo>
                <a:cubicBezTo>
                  <a:pt x="103495" y="49373"/>
                  <a:pt x="103166" y="51055"/>
                  <a:pt x="102737" y="52704"/>
                </a:cubicBezTo>
                <a:cubicBezTo>
                  <a:pt x="102308" y="54353"/>
                  <a:pt x="101714" y="56002"/>
                  <a:pt x="101088" y="57552"/>
                </a:cubicBezTo>
                <a:lnTo>
                  <a:pt x="108772" y="69096"/>
                </a:lnTo>
                <a:cubicBezTo>
                  <a:pt x="111081" y="72559"/>
                  <a:pt x="110619" y="77143"/>
                  <a:pt x="107684" y="80079"/>
                </a:cubicBezTo>
                <a:lnTo>
                  <a:pt x="101352" y="86411"/>
                </a:lnTo>
                <a:cubicBezTo>
                  <a:pt x="98416" y="89346"/>
                  <a:pt x="93832" y="89808"/>
                  <a:pt x="90369" y="87499"/>
                </a:cubicBezTo>
                <a:lnTo>
                  <a:pt x="78825" y="79815"/>
                </a:lnTo>
                <a:cubicBezTo>
                  <a:pt x="75692" y="81101"/>
                  <a:pt x="72361" y="82024"/>
                  <a:pt x="68964" y="82486"/>
                </a:cubicBezTo>
                <a:lnTo>
                  <a:pt x="62829" y="94887"/>
                </a:lnTo>
                <a:cubicBezTo>
                  <a:pt x="60982" y="98614"/>
                  <a:pt x="56761" y="100494"/>
                  <a:pt x="52770" y="99439"/>
                </a:cubicBezTo>
                <a:lnTo>
                  <a:pt x="44129" y="97130"/>
                </a:lnTo>
                <a:cubicBezTo>
                  <a:pt x="40105" y="96042"/>
                  <a:pt x="37434" y="92282"/>
                  <a:pt x="37698" y="88159"/>
                </a:cubicBezTo>
                <a:lnTo>
                  <a:pt x="38588" y="74340"/>
                </a:lnTo>
                <a:cubicBezTo>
                  <a:pt x="35851" y="72229"/>
                  <a:pt x="33443" y="69788"/>
                  <a:pt x="31365" y="67084"/>
                </a:cubicBezTo>
                <a:lnTo>
                  <a:pt x="17513" y="67974"/>
                </a:lnTo>
                <a:cubicBezTo>
                  <a:pt x="13390" y="68238"/>
                  <a:pt x="9631" y="65534"/>
                  <a:pt x="8542" y="61543"/>
                </a:cubicBezTo>
                <a:lnTo>
                  <a:pt x="6233" y="52902"/>
                </a:lnTo>
                <a:cubicBezTo>
                  <a:pt x="5178" y="48911"/>
                  <a:pt x="7058" y="44690"/>
                  <a:pt x="10785" y="42843"/>
                </a:cubicBezTo>
                <a:lnTo>
                  <a:pt x="23219" y="36708"/>
                </a:lnTo>
                <a:cubicBezTo>
                  <a:pt x="23450" y="35026"/>
                  <a:pt x="23780" y="33377"/>
                  <a:pt x="24208" y="31695"/>
                </a:cubicBezTo>
                <a:cubicBezTo>
                  <a:pt x="24670" y="30013"/>
                  <a:pt x="25198" y="28397"/>
                  <a:pt x="25857" y="26847"/>
                </a:cubicBezTo>
                <a:lnTo>
                  <a:pt x="18173" y="15336"/>
                </a:lnTo>
                <a:cubicBezTo>
                  <a:pt x="15864" y="11873"/>
                  <a:pt x="16326" y="7289"/>
                  <a:pt x="19261" y="4354"/>
                </a:cubicBezTo>
                <a:lnTo>
                  <a:pt x="25593" y="-1979"/>
                </a:lnTo>
                <a:cubicBezTo>
                  <a:pt x="28529" y="-4914"/>
                  <a:pt x="33113" y="-5376"/>
                  <a:pt x="36576" y="-3067"/>
                </a:cubicBezTo>
                <a:lnTo>
                  <a:pt x="48120" y="4617"/>
                </a:lnTo>
                <a:cubicBezTo>
                  <a:pt x="51253" y="3331"/>
                  <a:pt x="54584" y="2408"/>
                  <a:pt x="57981" y="1946"/>
                </a:cubicBezTo>
                <a:lnTo>
                  <a:pt x="64116" y="-10455"/>
                </a:lnTo>
                <a:cubicBezTo>
                  <a:pt x="65963" y="-14182"/>
                  <a:pt x="70151" y="-16062"/>
                  <a:pt x="74175" y="-15006"/>
                </a:cubicBezTo>
                <a:close/>
                <a:moveTo>
                  <a:pt x="63456" y="27704"/>
                </a:moveTo>
                <a:cubicBezTo>
                  <a:pt x="55447" y="27704"/>
                  <a:pt x="48944" y="34207"/>
                  <a:pt x="48944" y="42216"/>
                </a:cubicBezTo>
                <a:cubicBezTo>
                  <a:pt x="48944" y="50225"/>
                  <a:pt x="55447" y="56728"/>
                  <a:pt x="63456" y="56728"/>
                </a:cubicBezTo>
                <a:cubicBezTo>
                  <a:pt x="71465" y="56728"/>
                  <a:pt x="77968" y="50225"/>
                  <a:pt x="77968" y="42216"/>
                </a:cubicBezTo>
                <a:cubicBezTo>
                  <a:pt x="77968" y="34207"/>
                  <a:pt x="71465" y="27704"/>
                  <a:pt x="63456" y="27704"/>
                </a:cubicBezTo>
                <a:close/>
              </a:path>
            </a:pathLst>
          </a:custGeom>
          <a:solidFill>
            <a:srgbClr val="F5F0E6"/>
          </a:solidFill>
          <a:ln/>
        </p:spPr>
      </p:sp>
      <p:sp>
        <p:nvSpPr>
          <p:cNvPr id="44" name="Text 42"/>
          <p:cNvSpPr/>
          <p:nvPr/>
        </p:nvSpPr>
        <p:spPr>
          <a:xfrm>
            <a:off x="8744530" y="1334028"/>
            <a:ext cx="2710271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b="1" dirty="0" err="1" smtClean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Административно-хозяйственные</a:t>
            </a:r>
            <a:r>
              <a:rPr lang="ru-RU" sz="1330" b="1" dirty="0" smtClean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 функции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237938" y="1756188"/>
            <a:ext cx="3546150" cy="439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4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Организация городского хозяйства и выполнение государственных повинностей.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237938" y="2296554"/>
            <a:ext cx="3478604" cy="540366"/>
          </a:xfrm>
          <a:custGeom>
            <a:avLst/>
            <a:gdLst/>
            <a:ahLst/>
            <a:cxnLst/>
            <a:rect l="l" t="t" r="r" b="b"/>
            <a:pathLst>
              <a:path w="3478604" h="540366">
                <a:moveTo>
                  <a:pt x="33773" y="0"/>
                </a:moveTo>
                <a:lnTo>
                  <a:pt x="3444831" y="0"/>
                </a:lnTo>
                <a:cubicBezTo>
                  <a:pt x="3463483" y="0"/>
                  <a:pt x="3478604" y="15121"/>
                  <a:pt x="3478604" y="33773"/>
                </a:cubicBezTo>
                <a:lnTo>
                  <a:pt x="3478604" y="506593"/>
                </a:lnTo>
                <a:cubicBezTo>
                  <a:pt x="3478604" y="525245"/>
                  <a:pt x="3463483" y="540366"/>
                  <a:pt x="3444831" y="540366"/>
                </a:cubicBezTo>
                <a:lnTo>
                  <a:pt x="33773" y="540366"/>
                </a:lnTo>
                <a:cubicBezTo>
                  <a:pt x="15121" y="540366"/>
                  <a:pt x="0" y="525245"/>
                  <a:pt x="0" y="5065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7" name="Text 45"/>
          <p:cNvSpPr/>
          <p:nvPr/>
        </p:nvSpPr>
        <p:spPr>
          <a:xfrm>
            <a:off x="8305483" y="2364100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Рекрутские наборы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05483" y="2600510"/>
            <a:ext cx="340261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Организация набора рекрутов в армию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37938" y="2904465"/>
            <a:ext cx="3478604" cy="540366"/>
          </a:xfrm>
          <a:custGeom>
            <a:avLst/>
            <a:gdLst/>
            <a:ahLst/>
            <a:cxnLst/>
            <a:rect l="l" t="t" r="r" b="b"/>
            <a:pathLst>
              <a:path w="3478604" h="540366">
                <a:moveTo>
                  <a:pt x="33773" y="0"/>
                </a:moveTo>
                <a:lnTo>
                  <a:pt x="3444831" y="0"/>
                </a:lnTo>
                <a:cubicBezTo>
                  <a:pt x="3463483" y="0"/>
                  <a:pt x="3478604" y="15121"/>
                  <a:pt x="3478604" y="33773"/>
                </a:cubicBezTo>
                <a:lnTo>
                  <a:pt x="3478604" y="506593"/>
                </a:lnTo>
                <a:cubicBezTo>
                  <a:pt x="3478604" y="525245"/>
                  <a:pt x="3463483" y="540366"/>
                  <a:pt x="3444831" y="540366"/>
                </a:cubicBezTo>
                <a:lnTo>
                  <a:pt x="33773" y="540366"/>
                </a:lnTo>
                <a:cubicBezTo>
                  <a:pt x="15121" y="540366"/>
                  <a:pt x="0" y="525245"/>
                  <a:pt x="0" y="5065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0" name="Text 48"/>
          <p:cNvSpPr/>
          <p:nvPr/>
        </p:nvSpPr>
        <p:spPr>
          <a:xfrm>
            <a:off x="8305483" y="2972011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Ремонт инфраструктуры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305483" y="3208421"/>
            <a:ext cx="340261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Ремонт мостов, дорог, общественных зданий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37938" y="3512377"/>
            <a:ext cx="3478604" cy="540366"/>
          </a:xfrm>
          <a:custGeom>
            <a:avLst/>
            <a:gdLst/>
            <a:ahLst/>
            <a:cxnLst/>
            <a:rect l="l" t="t" r="r" b="b"/>
            <a:pathLst>
              <a:path w="3478604" h="540366">
                <a:moveTo>
                  <a:pt x="33773" y="0"/>
                </a:moveTo>
                <a:lnTo>
                  <a:pt x="3444831" y="0"/>
                </a:lnTo>
                <a:cubicBezTo>
                  <a:pt x="3463483" y="0"/>
                  <a:pt x="3478604" y="15121"/>
                  <a:pt x="3478604" y="33773"/>
                </a:cubicBezTo>
                <a:lnTo>
                  <a:pt x="3478604" y="506593"/>
                </a:lnTo>
                <a:cubicBezTo>
                  <a:pt x="3478604" y="525245"/>
                  <a:pt x="3463483" y="540366"/>
                  <a:pt x="3444831" y="540366"/>
                </a:cubicBezTo>
                <a:lnTo>
                  <a:pt x="33773" y="540366"/>
                </a:lnTo>
                <a:cubicBezTo>
                  <a:pt x="15121" y="540366"/>
                  <a:pt x="0" y="525245"/>
                  <a:pt x="0" y="5065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3" name="Text 51"/>
          <p:cNvSpPr/>
          <p:nvPr/>
        </p:nvSpPr>
        <p:spPr>
          <a:xfrm>
            <a:off x="8305483" y="3579922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Казенная торговля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305483" y="3816332"/>
            <a:ext cx="340261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Продажа казенных товаров (вино, соль)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237938" y="4120288"/>
            <a:ext cx="3478604" cy="540366"/>
          </a:xfrm>
          <a:custGeom>
            <a:avLst/>
            <a:gdLst/>
            <a:ahLst/>
            <a:cxnLst/>
            <a:rect l="l" t="t" r="r" b="b"/>
            <a:pathLst>
              <a:path w="3478604" h="540366">
                <a:moveTo>
                  <a:pt x="33773" y="0"/>
                </a:moveTo>
                <a:lnTo>
                  <a:pt x="3444831" y="0"/>
                </a:lnTo>
                <a:cubicBezTo>
                  <a:pt x="3463483" y="0"/>
                  <a:pt x="3478604" y="15121"/>
                  <a:pt x="3478604" y="33773"/>
                </a:cubicBezTo>
                <a:lnTo>
                  <a:pt x="3478604" y="506593"/>
                </a:lnTo>
                <a:cubicBezTo>
                  <a:pt x="3478604" y="525245"/>
                  <a:pt x="3463483" y="540366"/>
                  <a:pt x="3444831" y="540366"/>
                </a:cubicBezTo>
                <a:lnTo>
                  <a:pt x="33773" y="540366"/>
                </a:lnTo>
                <a:cubicBezTo>
                  <a:pt x="15121" y="540366"/>
                  <a:pt x="0" y="525245"/>
                  <a:pt x="0" y="506593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6" name="Text 54"/>
          <p:cNvSpPr/>
          <p:nvPr/>
        </p:nvSpPr>
        <p:spPr>
          <a:xfrm>
            <a:off x="8305483" y="4187834"/>
            <a:ext cx="3411058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Судебные функции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305483" y="4424244"/>
            <a:ext cx="340261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Ведение судебных дел горожан (кроме политических)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341950" y="5682283"/>
            <a:ext cx="11508100" cy="835878"/>
          </a:xfrm>
          <a:custGeom>
            <a:avLst/>
            <a:gdLst/>
            <a:ahLst/>
            <a:cxnLst/>
            <a:rect l="l" t="t" r="r" b="b"/>
            <a:pathLst>
              <a:path w="11508100" h="835878">
                <a:moveTo>
                  <a:pt x="67547" y="0"/>
                </a:moveTo>
                <a:lnTo>
                  <a:pt x="11440552" y="0"/>
                </a:lnTo>
                <a:cubicBezTo>
                  <a:pt x="11477858" y="0"/>
                  <a:pt x="11508100" y="30242"/>
                  <a:pt x="11508100" y="67547"/>
                </a:cubicBezTo>
                <a:lnTo>
                  <a:pt x="11508100" y="768331"/>
                </a:lnTo>
                <a:cubicBezTo>
                  <a:pt x="11508100" y="805636"/>
                  <a:pt x="11477858" y="835878"/>
                  <a:pt x="11440552" y="835878"/>
                </a:cubicBezTo>
                <a:lnTo>
                  <a:pt x="67547" y="835878"/>
                </a:lnTo>
                <a:cubicBezTo>
                  <a:pt x="30267" y="835878"/>
                  <a:pt x="0" y="805611"/>
                  <a:pt x="0" y="768331"/>
                </a:cubicBezTo>
                <a:lnTo>
                  <a:pt x="0" y="67547"/>
                </a:lnTo>
                <a:cubicBezTo>
                  <a:pt x="0" y="30267"/>
                  <a:pt x="30267" y="0"/>
                  <a:pt x="67547" y="0"/>
                </a:cubicBezTo>
                <a:close/>
              </a:path>
            </a:pathLst>
          </a:custGeom>
          <a:solidFill>
            <a:srgbClr val="C9A962">
              <a:alpha val="10196"/>
            </a:srgbClr>
          </a:solidFill>
          <a:ln w="12700">
            <a:solidFill>
              <a:srgbClr val="C9A962">
                <a:alpha val="30196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1538019" y="6070670"/>
            <a:ext cx="425442" cy="371502"/>
          </a:xfrm>
          <a:custGeom>
            <a:avLst/>
            <a:gdLst/>
            <a:ahLst/>
            <a:cxnLst/>
            <a:rect l="l" t="t" r="r" b="b"/>
            <a:pathLst>
              <a:path w="211080" h="168864">
                <a:moveTo>
                  <a:pt x="126648" y="10554"/>
                </a:moveTo>
                <a:lnTo>
                  <a:pt x="168864" y="10554"/>
                </a:lnTo>
                <a:cubicBezTo>
                  <a:pt x="174702" y="10554"/>
                  <a:pt x="179418" y="15270"/>
                  <a:pt x="179418" y="21108"/>
                </a:cubicBezTo>
                <a:cubicBezTo>
                  <a:pt x="179418" y="26946"/>
                  <a:pt x="174702" y="31662"/>
                  <a:pt x="168864" y="31662"/>
                </a:cubicBezTo>
                <a:lnTo>
                  <a:pt x="131398" y="31662"/>
                </a:lnTo>
                <a:cubicBezTo>
                  <a:pt x="129682" y="40171"/>
                  <a:pt x="123845" y="47196"/>
                  <a:pt x="116094" y="50560"/>
                </a:cubicBezTo>
                <a:lnTo>
                  <a:pt x="116094" y="147756"/>
                </a:lnTo>
                <a:lnTo>
                  <a:pt x="168864" y="147756"/>
                </a:lnTo>
                <a:cubicBezTo>
                  <a:pt x="174702" y="147756"/>
                  <a:pt x="179418" y="152473"/>
                  <a:pt x="179418" y="158310"/>
                </a:cubicBezTo>
                <a:cubicBezTo>
                  <a:pt x="179418" y="164148"/>
                  <a:pt x="174702" y="168864"/>
                  <a:pt x="168864" y="168864"/>
                </a:cubicBezTo>
                <a:lnTo>
                  <a:pt x="42216" y="168864"/>
                </a:lnTo>
                <a:cubicBezTo>
                  <a:pt x="36378" y="168864"/>
                  <a:pt x="31662" y="164148"/>
                  <a:pt x="31662" y="158310"/>
                </a:cubicBezTo>
                <a:cubicBezTo>
                  <a:pt x="31662" y="152473"/>
                  <a:pt x="36378" y="147756"/>
                  <a:pt x="42216" y="147756"/>
                </a:cubicBezTo>
                <a:lnTo>
                  <a:pt x="94986" y="147756"/>
                </a:lnTo>
                <a:lnTo>
                  <a:pt x="94986" y="50560"/>
                </a:lnTo>
                <a:cubicBezTo>
                  <a:pt x="87236" y="47163"/>
                  <a:pt x="81398" y="40138"/>
                  <a:pt x="79683" y="31662"/>
                </a:cubicBezTo>
                <a:lnTo>
                  <a:pt x="42216" y="31662"/>
                </a:lnTo>
                <a:cubicBezTo>
                  <a:pt x="36378" y="31662"/>
                  <a:pt x="31662" y="26946"/>
                  <a:pt x="31662" y="21108"/>
                </a:cubicBezTo>
                <a:cubicBezTo>
                  <a:pt x="31662" y="15270"/>
                  <a:pt x="36378" y="10554"/>
                  <a:pt x="42216" y="10554"/>
                </a:cubicBezTo>
                <a:lnTo>
                  <a:pt x="84432" y="10554"/>
                </a:lnTo>
                <a:cubicBezTo>
                  <a:pt x="89247" y="4156"/>
                  <a:pt x="96899" y="0"/>
                  <a:pt x="105540" y="0"/>
                </a:cubicBezTo>
                <a:cubicBezTo>
                  <a:pt x="114181" y="0"/>
                  <a:pt x="121833" y="4156"/>
                  <a:pt x="126648" y="10554"/>
                </a:cubicBezTo>
                <a:close/>
                <a:moveTo>
                  <a:pt x="144986" y="105540"/>
                </a:moveTo>
                <a:lnTo>
                  <a:pt x="192743" y="105540"/>
                </a:lnTo>
                <a:lnTo>
                  <a:pt x="168864" y="64577"/>
                </a:lnTo>
                <a:lnTo>
                  <a:pt x="144986" y="105540"/>
                </a:lnTo>
                <a:close/>
                <a:moveTo>
                  <a:pt x="168864" y="137202"/>
                </a:moveTo>
                <a:cubicBezTo>
                  <a:pt x="148119" y="137202"/>
                  <a:pt x="130870" y="125989"/>
                  <a:pt x="127308" y="111180"/>
                </a:cubicBezTo>
                <a:cubicBezTo>
                  <a:pt x="126450" y="107552"/>
                  <a:pt x="127638" y="103825"/>
                  <a:pt x="129518" y="100593"/>
                </a:cubicBezTo>
                <a:lnTo>
                  <a:pt x="160916" y="46767"/>
                </a:lnTo>
                <a:cubicBezTo>
                  <a:pt x="162565" y="43931"/>
                  <a:pt x="165599" y="42216"/>
                  <a:pt x="168864" y="42216"/>
                </a:cubicBezTo>
                <a:cubicBezTo>
                  <a:pt x="172129" y="42216"/>
                  <a:pt x="175164" y="43964"/>
                  <a:pt x="176813" y="46767"/>
                </a:cubicBezTo>
                <a:lnTo>
                  <a:pt x="208211" y="100593"/>
                </a:lnTo>
                <a:cubicBezTo>
                  <a:pt x="210091" y="103825"/>
                  <a:pt x="211278" y="107552"/>
                  <a:pt x="210421" y="111180"/>
                </a:cubicBezTo>
                <a:cubicBezTo>
                  <a:pt x="206859" y="125956"/>
                  <a:pt x="189610" y="137202"/>
                  <a:pt x="168864" y="137202"/>
                </a:cubicBezTo>
                <a:close/>
                <a:moveTo>
                  <a:pt x="41820" y="64577"/>
                </a:moveTo>
                <a:lnTo>
                  <a:pt x="17942" y="105540"/>
                </a:lnTo>
                <a:lnTo>
                  <a:pt x="65732" y="105540"/>
                </a:lnTo>
                <a:lnTo>
                  <a:pt x="41820" y="64577"/>
                </a:lnTo>
                <a:close/>
                <a:moveTo>
                  <a:pt x="297" y="111180"/>
                </a:moveTo>
                <a:cubicBezTo>
                  <a:pt x="-561" y="107552"/>
                  <a:pt x="627" y="103825"/>
                  <a:pt x="2507" y="100593"/>
                </a:cubicBezTo>
                <a:lnTo>
                  <a:pt x="33905" y="46767"/>
                </a:lnTo>
                <a:cubicBezTo>
                  <a:pt x="35554" y="43931"/>
                  <a:pt x="38588" y="42216"/>
                  <a:pt x="41853" y="42216"/>
                </a:cubicBezTo>
                <a:cubicBezTo>
                  <a:pt x="45118" y="42216"/>
                  <a:pt x="48153" y="43964"/>
                  <a:pt x="49802" y="46767"/>
                </a:cubicBezTo>
                <a:lnTo>
                  <a:pt x="81200" y="100593"/>
                </a:lnTo>
                <a:cubicBezTo>
                  <a:pt x="83080" y="103825"/>
                  <a:pt x="84267" y="107552"/>
                  <a:pt x="83410" y="111180"/>
                </a:cubicBezTo>
                <a:cubicBezTo>
                  <a:pt x="79848" y="125956"/>
                  <a:pt x="62599" y="137202"/>
                  <a:pt x="41853" y="137202"/>
                </a:cubicBezTo>
                <a:cubicBezTo>
                  <a:pt x="21108" y="137202"/>
                  <a:pt x="3859" y="125989"/>
                  <a:pt x="297" y="11118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60" name="Text 58"/>
          <p:cNvSpPr/>
          <p:nvPr/>
        </p:nvSpPr>
        <p:spPr>
          <a:xfrm>
            <a:off x="681447" y="5749829"/>
            <a:ext cx="2138586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Судебная функция магистратов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3019245" y="5800487"/>
            <a:ext cx="8784367" cy="5910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05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Главный магистрат являлся </a:t>
            </a:r>
            <a:r>
              <a:rPr lang="en-US" sz="1050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верховным судебным учреждением</a:t>
            </a:r>
            <a:r>
              <a:rPr lang="en-US" sz="105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для всех купеческих и ремесленных людей во всех гражданских и уголовных делах, кроме политических. В смешанном суде при челобитье на гражданина председательствовал представитель купечества.</a:t>
            </a:r>
            <a:endParaRPr lang="en-US" sz="1050" dirty="0"/>
          </a:p>
        </p:txBody>
      </p:sp>
      <p:cxnSp>
        <p:nvCxnSpPr>
          <p:cNvPr id="65" name="Прямая соединительная линия 64"/>
          <p:cNvCxnSpPr/>
          <p:nvPr/>
        </p:nvCxnSpPr>
        <p:spPr>
          <a:xfrm>
            <a:off x="2915728" y="5868034"/>
            <a:ext cx="0" cy="455128"/>
          </a:xfrm>
          <a:prstGeom prst="line">
            <a:avLst/>
          </a:prstGeom>
          <a:ln>
            <a:solidFill>
              <a:srgbClr val="A78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historical-baggage.ru/d5701f819b505c413e04183b9204d386632d7038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5000" b="500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A1A">
                  <a:alpha val="95000"/>
                </a:srgbClr>
              </a:gs>
              <a:gs pos="50000">
                <a:srgbClr val="2C2C2C">
                  <a:alpha val="90000"/>
                </a:srgbClr>
              </a:gs>
              <a:gs pos="100000">
                <a:srgbClr val="1A1A1A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90525" y="166688"/>
            <a:ext cx="1304925" cy="409575"/>
          </a:xfrm>
          <a:custGeom>
            <a:avLst/>
            <a:gdLst/>
            <a:ahLst/>
            <a:cxnLst/>
            <a:rect l="l" t="t" r="r" b="b"/>
            <a:pathLst>
              <a:path w="1304925" h="409575">
                <a:moveTo>
                  <a:pt x="0" y="0"/>
                </a:moveTo>
                <a:lnTo>
                  <a:pt x="1304925" y="0"/>
                </a:lnTo>
                <a:lnTo>
                  <a:pt x="1304925" y="409575"/>
                </a:lnTo>
                <a:lnTo>
                  <a:pt x="0" y="409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B73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8650" y="300038"/>
            <a:ext cx="90383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РАЗДЕЛ II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119188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Что осталось прежним: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реальный принцип подчинения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1384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3481388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Сохранение централизованного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военно-административного управления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0050" y="4681538"/>
            <a:ext cx="2676525" cy="2019300"/>
          </a:xfrm>
          <a:custGeom>
            <a:avLst/>
            <a:gdLst/>
            <a:ahLst/>
            <a:cxnLst/>
            <a:rect l="l" t="t" r="r" b="b"/>
            <a:pathLst>
              <a:path w="2676525" h="2019300">
                <a:moveTo>
                  <a:pt x="38100" y="0"/>
                </a:moveTo>
                <a:lnTo>
                  <a:pt x="2600317" y="0"/>
                </a:lnTo>
                <a:cubicBezTo>
                  <a:pt x="2642405" y="0"/>
                  <a:pt x="2676525" y="34120"/>
                  <a:pt x="2676525" y="76208"/>
                </a:cubicBezTo>
                <a:lnTo>
                  <a:pt x="2676525" y="1943092"/>
                </a:lnTo>
                <a:cubicBezTo>
                  <a:pt x="2676525" y="1985180"/>
                  <a:pt x="2642405" y="2019300"/>
                  <a:pt x="2600317" y="2019300"/>
                </a:cubicBezTo>
                <a:lnTo>
                  <a:pt x="38100" y="2019300"/>
                </a:lnTo>
                <a:cubicBezTo>
                  <a:pt x="17058" y="2019300"/>
                  <a:pt x="0" y="2002242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>
              <a:alpha val="8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00050" y="4681538"/>
            <a:ext cx="38100" cy="2019300"/>
          </a:xfrm>
          <a:custGeom>
            <a:avLst/>
            <a:gdLst/>
            <a:ahLst/>
            <a:cxnLst/>
            <a:rect l="l" t="t" r="r" b="b"/>
            <a:pathLst>
              <a:path w="38100" h="2019300">
                <a:moveTo>
                  <a:pt x="38100" y="0"/>
                </a:moveTo>
                <a:lnTo>
                  <a:pt x="38100" y="0"/>
                </a:lnTo>
                <a:lnTo>
                  <a:pt x="38100" y="2019300"/>
                </a:lnTo>
                <a:lnTo>
                  <a:pt x="38100" y="2019300"/>
                </a:lnTo>
                <a:cubicBezTo>
                  <a:pt x="17072" y="2019300"/>
                  <a:pt x="0" y="2002228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11" name="Shape 8"/>
          <p:cNvSpPr/>
          <p:nvPr/>
        </p:nvSpPr>
        <p:spPr>
          <a:xfrm>
            <a:off x="623888" y="4872038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3572"/>
                </a:move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lose/>
                <a:moveTo>
                  <a:pt x="86752" y="135731"/>
                </a:moveTo>
                <a:lnTo>
                  <a:pt x="113273" y="135731"/>
                </a:lnTo>
                <a:cubicBezTo>
                  <a:pt x="126534" y="135731"/>
                  <a:pt x="139035" y="138991"/>
                  <a:pt x="150019" y="144706"/>
                </a:cubicBezTo>
                <a:lnTo>
                  <a:pt x="150019" y="146625"/>
                </a:lnTo>
                <a:cubicBezTo>
                  <a:pt x="141268" y="154484"/>
                  <a:pt x="135731" y="165869"/>
                  <a:pt x="135731" y="178549"/>
                </a:cubicBezTo>
                <a:lnTo>
                  <a:pt x="135731" y="221412"/>
                </a:lnTo>
                <a:cubicBezTo>
                  <a:pt x="135731" y="223867"/>
                  <a:pt x="135954" y="226278"/>
                  <a:pt x="136312" y="228600"/>
                </a:cubicBezTo>
                <a:lnTo>
                  <a:pt x="20404" y="228600"/>
                </a:lnTo>
                <a:cubicBezTo>
                  <a:pt x="13082" y="228600"/>
                  <a:pt x="7144" y="222662"/>
                  <a:pt x="7144" y="215339"/>
                </a:cubicBezTo>
                <a:cubicBezTo>
                  <a:pt x="7144" y="171361"/>
                  <a:pt x="42773" y="135731"/>
                  <a:pt x="86752" y="135731"/>
                </a:cubicBezTo>
                <a:close/>
                <a:moveTo>
                  <a:pt x="221456" y="135776"/>
                </a:moveTo>
                <a:cubicBezTo>
                  <a:pt x="221456" y="127873"/>
                  <a:pt x="215072" y="121488"/>
                  <a:pt x="207169" y="121488"/>
                </a:cubicBezTo>
                <a:cubicBezTo>
                  <a:pt x="199266" y="121488"/>
                  <a:pt x="192881" y="127873"/>
                  <a:pt x="192881" y="135776"/>
                </a:cubicBezTo>
                <a:lnTo>
                  <a:pt x="192881" y="157163"/>
                </a:lnTo>
                <a:lnTo>
                  <a:pt x="221456" y="157163"/>
                </a:lnTo>
                <a:lnTo>
                  <a:pt x="221456" y="135776"/>
                </a:lnTo>
                <a:close/>
                <a:moveTo>
                  <a:pt x="157163" y="178594"/>
                </a:moveTo>
                <a:cubicBezTo>
                  <a:pt x="157163" y="169262"/>
                  <a:pt x="163145" y="161315"/>
                  <a:pt x="171450" y="158368"/>
                </a:cubicBezTo>
                <a:lnTo>
                  <a:pt x="171450" y="135776"/>
                </a:lnTo>
                <a:cubicBezTo>
                  <a:pt x="171450" y="116041"/>
                  <a:pt x="187434" y="100057"/>
                  <a:pt x="207169" y="100057"/>
                </a:cubicBezTo>
                <a:cubicBezTo>
                  <a:pt x="226903" y="100057"/>
                  <a:pt x="242888" y="116041"/>
                  <a:pt x="242888" y="135776"/>
                </a:cubicBezTo>
                <a:lnTo>
                  <a:pt x="242888" y="158368"/>
                </a:lnTo>
                <a:cubicBezTo>
                  <a:pt x="251192" y="161315"/>
                  <a:pt x="257175" y="169262"/>
                  <a:pt x="257175" y="178594"/>
                </a:cubicBezTo>
                <a:lnTo>
                  <a:pt x="257175" y="221456"/>
                </a:lnTo>
                <a:cubicBezTo>
                  <a:pt x="257175" y="233288"/>
                  <a:pt x="247576" y="242888"/>
                  <a:pt x="235744" y="242888"/>
                </a:cubicBezTo>
                <a:lnTo>
                  <a:pt x="178594" y="242888"/>
                </a:lnTo>
                <a:cubicBezTo>
                  <a:pt x="166762" y="242888"/>
                  <a:pt x="157163" y="233288"/>
                  <a:pt x="157163" y="221456"/>
                </a:cubicBezTo>
                <a:lnTo>
                  <a:pt x="157163" y="178594"/>
                </a:ln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12" name="Text 9"/>
          <p:cNvSpPr/>
          <p:nvPr/>
        </p:nvSpPr>
        <p:spPr>
          <a:xfrm>
            <a:off x="609600" y="5214938"/>
            <a:ext cx="2362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Подчинение воеводам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09600" y="5519738"/>
            <a:ext cx="23526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Магистраты как помощники царских наместников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320951" y="4681538"/>
            <a:ext cx="2676525" cy="2019300"/>
          </a:xfrm>
          <a:custGeom>
            <a:avLst/>
            <a:gdLst/>
            <a:ahLst/>
            <a:cxnLst/>
            <a:rect l="l" t="t" r="r" b="b"/>
            <a:pathLst>
              <a:path w="2676525" h="2019300">
                <a:moveTo>
                  <a:pt x="38100" y="0"/>
                </a:moveTo>
                <a:lnTo>
                  <a:pt x="2600317" y="0"/>
                </a:lnTo>
                <a:cubicBezTo>
                  <a:pt x="2642405" y="0"/>
                  <a:pt x="2676525" y="34120"/>
                  <a:pt x="2676525" y="76208"/>
                </a:cubicBezTo>
                <a:lnTo>
                  <a:pt x="2676525" y="1943092"/>
                </a:lnTo>
                <a:cubicBezTo>
                  <a:pt x="2676525" y="1985180"/>
                  <a:pt x="2642405" y="2019300"/>
                  <a:pt x="2600317" y="2019300"/>
                </a:cubicBezTo>
                <a:lnTo>
                  <a:pt x="38100" y="2019300"/>
                </a:lnTo>
                <a:cubicBezTo>
                  <a:pt x="17058" y="2019300"/>
                  <a:pt x="0" y="2002242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>
              <a:alpha val="8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320951" y="4681538"/>
            <a:ext cx="38100" cy="2019300"/>
          </a:xfrm>
          <a:custGeom>
            <a:avLst/>
            <a:gdLst/>
            <a:ahLst/>
            <a:cxnLst/>
            <a:rect l="l" t="t" r="r" b="b"/>
            <a:pathLst>
              <a:path w="38100" h="2019300">
                <a:moveTo>
                  <a:pt x="38100" y="0"/>
                </a:moveTo>
                <a:lnTo>
                  <a:pt x="38100" y="0"/>
                </a:lnTo>
                <a:lnTo>
                  <a:pt x="38100" y="2019300"/>
                </a:lnTo>
                <a:lnTo>
                  <a:pt x="38100" y="2019300"/>
                </a:lnTo>
                <a:cubicBezTo>
                  <a:pt x="17072" y="2019300"/>
                  <a:pt x="0" y="2002228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6" name="Shape 13"/>
          <p:cNvSpPr/>
          <p:nvPr/>
        </p:nvSpPr>
        <p:spPr>
          <a:xfrm>
            <a:off x="3544788" y="4872038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22649" y="-7144"/>
                  <a:pt x="117872" y="-2366"/>
                  <a:pt x="117872" y="3572"/>
                </a:cubicBezTo>
                <a:lnTo>
                  <a:pt x="117872" y="8930"/>
                </a:lnTo>
                <a:lnTo>
                  <a:pt x="117068" y="8930"/>
                </a:lnTo>
                <a:cubicBezTo>
                  <a:pt x="100727" y="8930"/>
                  <a:pt x="87511" y="22190"/>
                  <a:pt x="87511" y="38487"/>
                </a:cubicBezTo>
                <a:cubicBezTo>
                  <a:pt x="87511" y="53400"/>
                  <a:pt x="98628" y="65990"/>
                  <a:pt x="113407" y="67821"/>
                </a:cubicBezTo>
                <a:lnTo>
                  <a:pt x="140643" y="71214"/>
                </a:lnTo>
                <a:cubicBezTo>
                  <a:pt x="142920" y="71482"/>
                  <a:pt x="144661" y="73447"/>
                  <a:pt x="144661" y="75768"/>
                </a:cubicBezTo>
                <a:cubicBezTo>
                  <a:pt x="144661" y="78313"/>
                  <a:pt x="142607" y="80323"/>
                  <a:pt x="140107" y="80323"/>
                </a:cubicBezTo>
                <a:lnTo>
                  <a:pt x="107156" y="80367"/>
                </a:lnTo>
                <a:cubicBezTo>
                  <a:pt x="100236" y="80367"/>
                  <a:pt x="94655" y="85948"/>
                  <a:pt x="94655" y="92869"/>
                </a:cubicBezTo>
                <a:cubicBezTo>
                  <a:pt x="94655" y="99789"/>
                  <a:pt x="100236" y="105370"/>
                  <a:pt x="107156" y="105370"/>
                </a:cubicBezTo>
                <a:lnTo>
                  <a:pt x="117872" y="105370"/>
                </a:lnTo>
                <a:lnTo>
                  <a:pt x="117872" y="110728"/>
                </a:lnTo>
                <a:cubicBezTo>
                  <a:pt x="117872" y="116666"/>
                  <a:pt x="122649" y="121444"/>
                  <a:pt x="128588" y="121444"/>
                </a:cubicBezTo>
                <a:cubicBezTo>
                  <a:pt x="134526" y="121444"/>
                  <a:pt x="139303" y="116666"/>
                  <a:pt x="139303" y="110728"/>
                </a:cubicBezTo>
                <a:lnTo>
                  <a:pt x="139303" y="105370"/>
                </a:lnTo>
                <a:lnTo>
                  <a:pt x="140107" y="105370"/>
                </a:lnTo>
                <a:cubicBezTo>
                  <a:pt x="156448" y="105370"/>
                  <a:pt x="169664" y="92110"/>
                  <a:pt x="169664" y="75813"/>
                </a:cubicBezTo>
                <a:cubicBezTo>
                  <a:pt x="169664" y="60900"/>
                  <a:pt x="158547" y="48310"/>
                  <a:pt x="143768" y="46479"/>
                </a:cubicBezTo>
                <a:lnTo>
                  <a:pt x="116532" y="43086"/>
                </a:lnTo>
                <a:cubicBezTo>
                  <a:pt x="114255" y="42818"/>
                  <a:pt x="112514" y="40853"/>
                  <a:pt x="112514" y="38532"/>
                </a:cubicBezTo>
                <a:cubicBezTo>
                  <a:pt x="112514" y="35987"/>
                  <a:pt x="114568" y="33977"/>
                  <a:pt x="117068" y="33977"/>
                </a:cubicBezTo>
                <a:lnTo>
                  <a:pt x="146447" y="33933"/>
                </a:lnTo>
                <a:cubicBezTo>
                  <a:pt x="153367" y="33933"/>
                  <a:pt x="158948" y="28352"/>
                  <a:pt x="158948" y="21431"/>
                </a:cubicBezTo>
                <a:cubicBezTo>
                  <a:pt x="158948" y="14511"/>
                  <a:pt x="153367" y="8930"/>
                  <a:pt x="146447" y="8930"/>
                </a:cubicBezTo>
                <a:lnTo>
                  <a:pt x="139303" y="8930"/>
                </a:lnTo>
                <a:lnTo>
                  <a:pt x="139303" y="3572"/>
                </a:lnTo>
                <a:cubicBezTo>
                  <a:pt x="139303" y="-2366"/>
                  <a:pt x="134526" y="-7144"/>
                  <a:pt x="128588" y="-7144"/>
                </a:cubicBezTo>
                <a:close/>
                <a:moveTo>
                  <a:pt x="48801" y="152474"/>
                </a:moveTo>
                <a:lnTo>
                  <a:pt x="29781" y="171450"/>
                </a:lnTo>
                <a:lnTo>
                  <a:pt x="14288" y="171450"/>
                </a:lnTo>
                <a:cubicBezTo>
                  <a:pt x="6385" y="171450"/>
                  <a:pt x="0" y="177835"/>
                  <a:pt x="0" y="185738"/>
                </a:cubicBezTo>
                <a:lnTo>
                  <a:pt x="0" y="214313"/>
                </a:lnTo>
                <a:cubicBezTo>
                  <a:pt x="0" y="222215"/>
                  <a:pt x="6385" y="228600"/>
                  <a:pt x="14288" y="228600"/>
                </a:cubicBezTo>
                <a:lnTo>
                  <a:pt x="157386" y="228600"/>
                </a:lnTo>
                <a:cubicBezTo>
                  <a:pt x="170334" y="228600"/>
                  <a:pt x="182969" y="224448"/>
                  <a:pt x="193417" y="216768"/>
                </a:cubicBezTo>
                <a:lnTo>
                  <a:pt x="249942" y="175111"/>
                </a:lnTo>
                <a:cubicBezTo>
                  <a:pt x="257889" y="169262"/>
                  <a:pt x="259586" y="158100"/>
                  <a:pt x="253737" y="150153"/>
                </a:cubicBezTo>
                <a:cubicBezTo>
                  <a:pt x="247888" y="142205"/>
                  <a:pt x="236726" y="140509"/>
                  <a:pt x="228779" y="146358"/>
                </a:cubicBezTo>
                <a:lnTo>
                  <a:pt x="175290" y="185738"/>
                </a:lnTo>
                <a:lnTo>
                  <a:pt x="125016" y="185738"/>
                </a:lnTo>
                <a:cubicBezTo>
                  <a:pt x="119077" y="185738"/>
                  <a:pt x="114300" y="180960"/>
                  <a:pt x="114300" y="175022"/>
                </a:cubicBezTo>
                <a:cubicBezTo>
                  <a:pt x="114300" y="169084"/>
                  <a:pt x="119077" y="164306"/>
                  <a:pt x="125016" y="164306"/>
                </a:cubicBezTo>
                <a:lnTo>
                  <a:pt x="157163" y="164306"/>
                </a:lnTo>
                <a:cubicBezTo>
                  <a:pt x="165065" y="164306"/>
                  <a:pt x="171450" y="157922"/>
                  <a:pt x="171450" y="150019"/>
                </a:cubicBezTo>
                <a:cubicBezTo>
                  <a:pt x="171450" y="142116"/>
                  <a:pt x="165065" y="135731"/>
                  <a:pt x="157163" y="135731"/>
                </a:cubicBezTo>
                <a:lnTo>
                  <a:pt x="89208" y="135731"/>
                </a:lnTo>
                <a:cubicBezTo>
                  <a:pt x="74072" y="135731"/>
                  <a:pt x="59516" y="141759"/>
                  <a:pt x="48801" y="152474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7" name="Text 14"/>
          <p:cNvSpPr/>
          <p:nvPr/>
        </p:nvSpPr>
        <p:spPr>
          <a:xfrm>
            <a:off x="3530501" y="5214938"/>
            <a:ext cx="2362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Фискальная функция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3530501" y="5519738"/>
            <a:ext cx="23526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Главная роль — сбор налогов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242000" y="4681538"/>
            <a:ext cx="2676525" cy="2019300"/>
          </a:xfrm>
          <a:custGeom>
            <a:avLst/>
            <a:gdLst/>
            <a:ahLst/>
            <a:cxnLst/>
            <a:rect l="l" t="t" r="r" b="b"/>
            <a:pathLst>
              <a:path w="2676525" h="2019300">
                <a:moveTo>
                  <a:pt x="38100" y="0"/>
                </a:moveTo>
                <a:lnTo>
                  <a:pt x="2600317" y="0"/>
                </a:lnTo>
                <a:cubicBezTo>
                  <a:pt x="2642405" y="0"/>
                  <a:pt x="2676525" y="34120"/>
                  <a:pt x="2676525" y="76208"/>
                </a:cubicBezTo>
                <a:lnTo>
                  <a:pt x="2676525" y="1943092"/>
                </a:lnTo>
                <a:cubicBezTo>
                  <a:pt x="2676525" y="1985180"/>
                  <a:pt x="2642405" y="2019300"/>
                  <a:pt x="2600317" y="2019300"/>
                </a:cubicBezTo>
                <a:lnTo>
                  <a:pt x="38100" y="2019300"/>
                </a:lnTo>
                <a:cubicBezTo>
                  <a:pt x="17058" y="2019300"/>
                  <a:pt x="0" y="2002242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C2C2C">
              <a:alpha val="8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6242000" y="4681538"/>
            <a:ext cx="38100" cy="2019300"/>
          </a:xfrm>
          <a:custGeom>
            <a:avLst/>
            <a:gdLst/>
            <a:ahLst/>
            <a:cxnLst/>
            <a:rect l="l" t="t" r="r" b="b"/>
            <a:pathLst>
              <a:path w="38100" h="2019300">
                <a:moveTo>
                  <a:pt x="38100" y="0"/>
                </a:moveTo>
                <a:lnTo>
                  <a:pt x="38100" y="0"/>
                </a:lnTo>
                <a:lnTo>
                  <a:pt x="38100" y="2019300"/>
                </a:lnTo>
                <a:lnTo>
                  <a:pt x="38100" y="2019300"/>
                </a:lnTo>
                <a:cubicBezTo>
                  <a:pt x="17072" y="2019300"/>
                  <a:pt x="0" y="2002228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F0E6">
              <a:alpha val="5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6508700" y="487203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14288"/>
                </a:moveTo>
                <a:lnTo>
                  <a:pt x="0" y="59606"/>
                </a:lnTo>
                <a:cubicBezTo>
                  <a:pt x="0" y="67196"/>
                  <a:pt x="2991" y="74474"/>
                  <a:pt x="8349" y="79831"/>
                </a:cubicBezTo>
                <a:lnTo>
                  <a:pt x="28575" y="100013"/>
                </a:lnTo>
                <a:lnTo>
                  <a:pt x="28575" y="171450"/>
                </a:lnTo>
                <a:lnTo>
                  <a:pt x="3483" y="202838"/>
                </a:lnTo>
                <a:cubicBezTo>
                  <a:pt x="1206" y="205651"/>
                  <a:pt x="0" y="209133"/>
                  <a:pt x="0" y="212750"/>
                </a:cubicBezTo>
                <a:cubicBezTo>
                  <a:pt x="0" y="221501"/>
                  <a:pt x="7099" y="228600"/>
                  <a:pt x="15850" y="228600"/>
                </a:cubicBezTo>
                <a:lnTo>
                  <a:pt x="155555" y="228600"/>
                </a:lnTo>
                <a:cubicBezTo>
                  <a:pt x="164306" y="228600"/>
                  <a:pt x="171405" y="221501"/>
                  <a:pt x="171405" y="212750"/>
                </a:cubicBezTo>
                <a:cubicBezTo>
                  <a:pt x="171405" y="209133"/>
                  <a:pt x="170200" y="205651"/>
                  <a:pt x="167923" y="202838"/>
                </a:cubicBezTo>
                <a:lnTo>
                  <a:pt x="142830" y="171450"/>
                </a:lnTo>
                <a:lnTo>
                  <a:pt x="142830" y="100013"/>
                </a:lnTo>
                <a:lnTo>
                  <a:pt x="163056" y="79787"/>
                </a:lnTo>
                <a:cubicBezTo>
                  <a:pt x="168414" y="74429"/>
                  <a:pt x="171405" y="67151"/>
                  <a:pt x="171405" y="59561"/>
                </a:cubicBezTo>
                <a:lnTo>
                  <a:pt x="171450" y="14288"/>
                </a:lnTo>
                <a:cubicBezTo>
                  <a:pt x="171450" y="6385"/>
                  <a:pt x="165065" y="0"/>
                  <a:pt x="157163" y="0"/>
                </a:cubicBezTo>
                <a:lnTo>
                  <a:pt x="142875" y="0"/>
                </a:lnTo>
                <a:cubicBezTo>
                  <a:pt x="134972" y="0"/>
                  <a:pt x="128588" y="6385"/>
                  <a:pt x="128588" y="14288"/>
                </a:cubicBezTo>
                <a:lnTo>
                  <a:pt x="128588" y="28575"/>
                </a:lnTo>
                <a:lnTo>
                  <a:pt x="107156" y="28575"/>
                </a:lnTo>
                <a:lnTo>
                  <a:pt x="107156" y="14288"/>
                </a:lnTo>
                <a:cubicBezTo>
                  <a:pt x="107156" y="6385"/>
                  <a:pt x="100772" y="0"/>
                  <a:pt x="92869" y="0"/>
                </a:cubicBezTo>
                <a:lnTo>
                  <a:pt x="78581" y="0"/>
                </a:lnTo>
                <a:cubicBezTo>
                  <a:pt x="70678" y="0"/>
                  <a:pt x="64294" y="6385"/>
                  <a:pt x="64294" y="14288"/>
                </a:cubicBezTo>
                <a:lnTo>
                  <a:pt x="64294" y="28575"/>
                </a:ln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36478" y="0"/>
                  <a:pt x="28575" y="0"/>
                </a:cubicBezTo>
                <a:lnTo>
                  <a:pt x="14288" y="0"/>
                </a:lnTo>
                <a:cubicBezTo>
                  <a:pt x="6385" y="0"/>
                  <a:pt x="0" y="6385"/>
                  <a:pt x="0" y="14288"/>
                </a:cubicBezTo>
                <a:close/>
              </a:path>
            </a:pathLst>
          </a:custGeom>
          <a:solidFill>
            <a:srgbClr val="F5F0E6">
              <a:alpha val="70196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51550" y="5214938"/>
            <a:ext cx="23622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Военно-административные центры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451550" y="6053138"/>
            <a:ext cx="23526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Города как опорные пункты власти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3391" y="353391"/>
            <a:ext cx="11555896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kern="0" spc="11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РЕАЛЬНОСТЬ РЕФОРМ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3391" y="636104"/>
            <a:ext cx="11644243" cy="353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04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Отсутствие реального самоуправления: подчинение воеводам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1061" y="1130852"/>
            <a:ext cx="5654261" cy="2791791"/>
          </a:xfrm>
          <a:custGeom>
            <a:avLst/>
            <a:gdLst/>
            <a:ahLst/>
            <a:cxnLst/>
            <a:rect l="l" t="t" r="r" b="b"/>
            <a:pathLst>
              <a:path w="5654261" h="2791791">
                <a:moveTo>
                  <a:pt x="35339" y="0"/>
                </a:moveTo>
                <a:lnTo>
                  <a:pt x="5583573" y="0"/>
                </a:lnTo>
                <a:cubicBezTo>
                  <a:pt x="5622613" y="0"/>
                  <a:pt x="5654261" y="31648"/>
                  <a:pt x="5654261" y="70688"/>
                </a:cubicBezTo>
                <a:lnTo>
                  <a:pt x="5654261" y="2721103"/>
                </a:lnTo>
                <a:cubicBezTo>
                  <a:pt x="5654261" y="2760143"/>
                  <a:pt x="5622613" y="2791791"/>
                  <a:pt x="5583573" y="2791791"/>
                </a:cubicBezTo>
                <a:lnTo>
                  <a:pt x="35339" y="2791791"/>
                </a:lnTo>
                <a:cubicBezTo>
                  <a:pt x="15822" y="2791791"/>
                  <a:pt x="0" y="2775969"/>
                  <a:pt x="0" y="2756452"/>
                </a:cubicBezTo>
                <a:lnTo>
                  <a:pt x="0" y="35339"/>
                </a:lnTo>
                <a:cubicBezTo>
                  <a:pt x="0" y="15822"/>
                  <a:pt x="15822" y="0"/>
                  <a:pt x="35339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5" name="Shape 3"/>
          <p:cNvSpPr/>
          <p:nvPr/>
        </p:nvSpPr>
        <p:spPr>
          <a:xfrm>
            <a:off x="371061" y="1130852"/>
            <a:ext cx="35339" cy="2791791"/>
          </a:xfrm>
          <a:custGeom>
            <a:avLst/>
            <a:gdLst/>
            <a:ahLst/>
            <a:cxnLst/>
            <a:rect l="l" t="t" r="r" b="b"/>
            <a:pathLst>
              <a:path w="35339" h="2791791">
                <a:moveTo>
                  <a:pt x="35339" y="0"/>
                </a:moveTo>
                <a:lnTo>
                  <a:pt x="35339" y="0"/>
                </a:lnTo>
                <a:lnTo>
                  <a:pt x="35339" y="2791791"/>
                </a:lnTo>
                <a:lnTo>
                  <a:pt x="35339" y="2791791"/>
                </a:lnTo>
                <a:cubicBezTo>
                  <a:pt x="15822" y="2791791"/>
                  <a:pt x="0" y="2775969"/>
                  <a:pt x="0" y="2756452"/>
                </a:cubicBezTo>
                <a:lnTo>
                  <a:pt x="0" y="35339"/>
                </a:lnTo>
                <a:cubicBezTo>
                  <a:pt x="0" y="15835"/>
                  <a:pt x="15835" y="0"/>
                  <a:pt x="35339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6" name="Text 4"/>
          <p:cNvSpPr/>
          <p:nvPr/>
        </p:nvSpPr>
        <p:spPr>
          <a:xfrm>
            <a:off x="530087" y="1272209"/>
            <a:ext cx="5442226" cy="2473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1" b="1" dirty="0">
                <a:solidFill>
                  <a:srgbClr val="8B7355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Иллюзия самоуправления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30087" y="1625600"/>
            <a:ext cx="5424557" cy="689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3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Несмотря на формальное создание выборных органов, </a:t>
            </a:r>
            <a:r>
              <a:rPr lang="en-US" sz="1113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магистраты не были независимыми</a:t>
            </a:r>
            <a:r>
              <a:rPr lang="en-US" sz="1113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органами власти. Они находились в полном подчинении у воевод — царских наместников в провинциях.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0087" y="2420730"/>
            <a:ext cx="5353878" cy="1360557"/>
          </a:xfrm>
          <a:custGeom>
            <a:avLst/>
            <a:gdLst/>
            <a:ahLst/>
            <a:cxnLst/>
            <a:rect l="l" t="t" r="r" b="b"/>
            <a:pathLst>
              <a:path w="5353878" h="1360557">
                <a:moveTo>
                  <a:pt x="35334" y="0"/>
                </a:moveTo>
                <a:lnTo>
                  <a:pt x="5318545" y="0"/>
                </a:lnTo>
                <a:cubicBezTo>
                  <a:pt x="5338059" y="0"/>
                  <a:pt x="5353878" y="15819"/>
                  <a:pt x="5353878" y="35334"/>
                </a:cubicBezTo>
                <a:lnTo>
                  <a:pt x="5353878" y="1325223"/>
                </a:lnTo>
                <a:cubicBezTo>
                  <a:pt x="5353878" y="1344737"/>
                  <a:pt x="5338059" y="1360557"/>
                  <a:pt x="5318545" y="1360557"/>
                </a:cubicBezTo>
                <a:lnTo>
                  <a:pt x="35334" y="1360557"/>
                </a:lnTo>
                <a:cubicBezTo>
                  <a:pt x="15819" y="1360557"/>
                  <a:pt x="0" y="1344737"/>
                  <a:pt x="0" y="1325223"/>
                </a:cubicBezTo>
                <a:lnTo>
                  <a:pt x="0" y="35334"/>
                </a:lnTo>
                <a:cubicBezTo>
                  <a:pt x="0" y="15819"/>
                  <a:pt x="15819" y="0"/>
                  <a:pt x="35334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9" name="Text 7"/>
          <p:cNvSpPr/>
          <p:nvPr/>
        </p:nvSpPr>
        <p:spPr>
          <a:xfrm>
            <a:off x="636104" y="2526748"/>
            <a:ext cx="5212522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Реальная иерархия власти: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6104" y="2809461"/>
            <a:ext cx="520368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Воевода отдавал магистрату приказы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36104" y="3039165"/>
            <a:ext cx="520368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Бургомистр не имел права перечить воеводе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36104" y="3268870"/>
            <a:ext cx="520368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Магистрат не мог принимать самостоятельных решений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36104" y="3498574"/>
            <a:ext cx="520368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Все важные вопросы требовали согласования с воеводой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71061" y="4028661"/>
            <a:ext cx="5654261" cy="2191026"/>
          </a:xfrm>
          <a:custGeom>
            <a:avLst/>
            <a:gdLst/>
            <a:ahLst/>
            <a:cxnLst/>
            <a:rect l="l" t="t" r="r" b="b"/>
            <a:pathLst>
              <a:path w="5654261" h="2191026">
                <a:moveTo>
                  <a:pt x="35339" y="0"/>
                </a:moveTo>
                <a:lnTo>
                  <a:pt x="5583578" y="0"/>
                </a:lnTo>
                <a:cubicBezTo>
                  <a:pt x="5622615" y="0"/>
                  <a:pt x="5654261" y="31646"/>
                  <a:pt x="5654261" y="70683"/>
                </a:cubicBezTo>
                <a:lnTo>
                  <a:pt x="5654261" y="2120344"/>
                </a:lnTo>
                <a:cubicBezTo>
                  <a:pt x="5654261" y="2159380"/>
                  <a:pt x="5622615" y="2191026"/>
                  <a:pt x="5583578" y="2191026"/>
                </a:cubicBezTo>
                <a:lnTo>
                  <a:pt x="35339" y="2191026"/>
                </a:lnTo>
                <a:cubicBezTo>
                  <a:pt x="15822" y="2191026"/>
                  <a:pt x="0" y="2175204"/>
                  <a:pt x="0" y="2155687"/>
                </a:cubicBezTo>
                <a:lnTo>
                  <a:pt x="0" y="35339"/>
                </a:lnTo>
                <a:cubicBezTo>
                  <a:pt x="0" y="15822"/>
                  <a:pt x="15822" y="0"/>
                  <a:pt x="35339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15" name="Shape 13"/>
          <p:cNvSpPr/>
          <p:nvPr/>
        </p:nvSpPr>
        <p:spPr>
          <a:xfrm>
            <a:off x="371061" y="4028661"/>
            <a:ext cx="35339" cy="2191026"/>
          </a:xfrm>
          <a:custGeom>
            <a:avLst/>
            <a:gdLst/>
            <a:ahLst/>
            <a:cxnLst/>
            <a:rect l="l" t="t" r="r" b="b"/>
            <a:pathLst>
              <a:path w="35339" h="2191026">
                <a:moveTo>
                  <a:pt x="35339" y="0"/>
                </a:moveTo>
                <a:lnTo>
                  <a:pt x="35339" y="0"/>
                </a:lnTo>
                <a:lnTo>
                  <a:pt x="35339" y="2191026"/>
                </a:lnTo>
                <a:lnTo>
                  <a:pt x="35339" y="2191026"/>
                </a:lnTo>
                <a:cubicBezTo>
                  <a:pt x="15822" y="2191026"/>
                  <a:pt x="0" y="2175204"/>
                  <a:pt x="0" y="2155687"/>
                </a:cubicBezTo>
                <a:lnTo>
                  <a:pt x="0" y="35339"/>
                </a:lnTo>
                <a:cubicBezTo>
                  <a:pt x="0" y="15835"/>
                  <a:pt x="15835" y="0"/>
                  <a:pt x="35339" y="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6" name="Text 14"/>
          <p:cNvSpPr/>
          <p:nvPr/>
        </p:nvSpPr>
        <p:spPr>
          <a:xfrm>
            <a:off x="530087" y="4170017"/>
            <a:ext cx="5442226" cy="2473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1" b="1" dirty="0">
                <a:solidFill>
                  <a:srgbClr val="F5F0E6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Магистраты как бесплатные помощники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30087" y="4523409"/>
            <a:ext cx="5424557" cy="4594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3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Магистраты фактически превратились в бесплатных помощников воеводы по управлению городом и сбору средств для казны.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0087" y="5088835"/>
            <a:ext cx="2623930" cy="989496"/>
          </a:xfrm>
          <a:custGeom>
            <a:avLst/>
            <a:gdLst/>
            <a:ahLst/>
            <a:cxnLst/>
            <a:rect l="l" t="t" r="r" b="b"/>
            <a:pathLst>
              <a:path w="2623930" h="989496">
                <a:moveTo>
                  <a:pt x="35335" y="0"/>
                </a:moveTo>
                <a:lnTo>
                  <a:pt x="2588596" y="0"/>
                </a:lnTo>
                <a:cubicBezTo>
                  <a:pt x="2608110" y="0"/>
                  <a:pt x="2623930" y="15820"/>
                  <a:pt x="2623930" y="35335"/>
                </a:cubicBezTo>
                <a:lnTo>
                  <a:pt x="2623930" y="954161"/>
                </a:lnTo>
                <a:cubicBezTo>
                  <a:pt x="2623930" y="973676"/>
                  <a:pt x="2608110" y="989496"/>
                  <a:pt x="2588596" y="989496"/>
                </a:cubicBezTo>
                <a:lnTo>
                  <a:pt x="35335" y="989496"/>
                </a:lnTo>
                <a:cubicBezTo>
                  <a:pt x="15833" y="989496"/>
                  <a:pt x="0" y="973663"/>
                  <a:pt x="0" y="954161"/>
                </a:cubicBezTo>
                <a:lnTo>
                  <a:pt x="0" y="35335"/>
                </a:lnTo>
                <a:cubicBezTo>
                  <a:pt x="0" y="15833"/>
                  <a:pt x="15833" y="0"/>
                  <a:pt x="3533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9" name="Text 17"/>
          <p:cNvSpPr/>
          <p:nvPr/>
        </p:nvSpPr>
        <p:spPr>
          <a:xfrm>
            <a:off x="636104" y="5194852"/>
            <a:ext cx="2482574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Для воеводы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6104" y="5442226"/>
            <a:ext cx="2473739" cy="530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Готовый аппарат для сбора налогов и контроля над населением без дополнительных затрат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258930" y="5088835"/>
            <a:ext cx="2623930" cy="989496"/>
          </a:xfrm>
          <a:custGeom>
            <a:avLst/>
            <a:gdLst/>
            <a:ahLst/>
            <a:cxnLst/>
            <a:rect l="l" t="t" r="r" b="b"/>
            <a:pathLst>
              <a:path w="2623930" h="989496">
                <a:moveTo>
                  <a:pt x="35335" y="0"/>
                </a:moveTo>
                <a:lnTo>
                  <a:pt x="2588596" y="0"/>
                </a:lnTo>
                <a:cubicBezTo>
                  <a:pt x="2608110" y="0"/>
                  <a:pt x="2623930" y="15820"/>
                  <a:pt x="2623930" y="35335"/>
                </a:cubicBezTo>
                <a:lnTo>
                  <a:pt x="2623930" y="954161"/>
                </a:lnTo>
                <a:cubicBezTo>
                  <a:pt x="2623930" y="973676"/>
                  <a:pt x="2608110" y="989496"/>
                  <a:pt x="2588596" y="989496"/>
                </a:cubicBezTo>
                <a:lnTo>
                  <a:pt x="35335" y="989496"/>
                </a:lnTo>
                <a:cubicBezTo>
                  <a:pt x="15833" y="989496"/>
                  <a:pt x="0" y="973663"/>
                  <a:pt x="0" y="954161"/>
                </a:cubicBezTo>
                <a:lnTo>
                  <a:pt x="0" y="35335"/>
                </a:lnTo>
                <a:cubicBezTo>
                  <a:pt x="0" y="15833"/>
                  <a:pt x="15833" y="0"/>
                  <a:pt x="3533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2" name="Text 20"/>
          <p:cNvSpPr/>
          <p:nvPr/>
        </p:nvSpPr>
        <p:spPr>
          <a:xfrm>
            <a:off x="3364948" y="5194852"/>
            <a:ext cx="2482574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Для горожан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364948" y="5442226"/>
            <a:ext cx="2473739" cy="530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dirty="0">
                <a:solidFill>
                  <a:srgbClr val="F5F0E6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Дополнительный административный слой, усиливающий контроль государства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64608" y="1130852"/>
            <a:ext cx="5671930" cy="3745948"/>
          </a:xfrm>
          <a:custGeom>
            <a:avLst/>
            <a:gdLst/>
            <a:ahLst/>
            <a:cxnLst/>
            <a:rect l="l" t="t" r="r" b="b"/>
            <a:pathLst>
              <a:path w="5671930" h="3745948">
                <a:moveTo>
                  <a:pt x="70686" y="0"/>
                </a:moveTo>
                <a:lnTo>
                  <a:pt x="5601244" y="0"/>
                </a:lnTo>
                <a:cubicBezTo>
                  <a:pt x="5640283" y="0"/>
                  <a:pt x="5671930" y="31647"/>
                  <a:pt x="5671930" y="70686"/>
                </a:cubicBezTo>
                <a:lnTo>
                  <a:pt x="5671930" y="3675262"/>
                </a:lnTo>
                <a:cubicBezTo>
                  <a:pt x="5671930" y="3714301"/>
                  <a:pt x="5640283" y="3745948"/>
                  <a:pt x="5601244" y="3745948"/>
                </a:cubicBezTo>
                <a:lnTo>
                  <a:pt x="70686" y="3745948"/>
                </a:lnTo>
                <a:cubicBezTo>
                  <a:pt x="31647" y="3745948"/>
                  <a:pt x="0" y="3714301"/>
                  <a:pt x="0" y="3675262"/>
                </a:cubicBezTo>
                <a:lnTo>
                  <a:pt x="0" y="70686"/>
                </a:lnTo>
                <a:cubicBezTo>
                  <a:pt x="0" y="31673"/>
                  <a:pt x="31673" y="0"/>
                  <a:pt x="70686" y="0"/>
                </a:cubicBezTo>
                <a:close/>
              </a:path>
            </a:pathLst>
          </a:custGeom>
          <a:solidFill>
            <a:srgbClr val="2C2C2C"/>
          </a:solidFill>
          <a:ln/>
        </p:spPr>
      </p:sp>
      <p:sp>
        <p:nvSpPr>
          <p:cNvPr id="25" name="Text 23"/>
          <p:cNvSpPr/>
          <p:nvPr/>
        </p:nvSpPr>
        <p:spPr>
          <a:xfrm>
            <a:off x="6305964" y="1272209"/>
            <a:ext cx="5468730" cy="2473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2" b="1" dirty="0">
                <a:solidFill>
                  <a:srgbClr val="C9A962"/>
                </a:solidFill>
                <a:latin typeface="阿里妈妈刀隶体" pitchFamily="34" charset="0"/>
                <a:ea typeface="阿里妈妈刀隶体" pitchFamily="34" charset="-122"/>
                <a:cs typeface="阿里妈妈刀隶体" pitchFamily="34" charset="-120"/>
              </a:rPr>
              <a:t>Сравнение с европейской системой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14799" y="1625600"/>
            <a:ext cx="5380383" cy="1519583"/>
          </a:xfrm>
          <a:custGeom>
            <a:avLst/>
            <a:gdLst/>
            <a:ahLst/>
            <a:cxnLst/>
            <a:rect l="l" t="t" r="r" b="b"/>
            <a:pathLst>
              <a:path w="5380383" h="1519583">
                <a:moveTo>
                  <a:pt x="17670" y="0"/>
                </a:moveTo>
                <a:lnTo>
                  <a:pt x="5345037" y="0"/>
                </a:lnTo>
                <a:cubicBezTo>
                  <a:pt x="5364558" y="0"/>
                  <a:pt x="5380383" y="15825"/>
                  <a:pt x="5380383" y="35345"/>
                </a:cubicBezTo>
                <a:lnTo>
                  <a:pt x="5380383" y="1484237"/>
                </a:lnTo>
                <a:cubicBezTo>
                  <a:pt x="5380383" y="1503758"/>
                  <a:pt x="5364558" y="1519583"/>
                  <a:pt x="5345037" y="1519583"/>
                </a:cubicBezTo>
                <a:lnTo>
                  <a:pt x="17670" y="1519583"/>
                </a:lnTo>
                <a:cubicBezTo>
                  <a:pt x="7911" y="1519583"/>
                  <a:pt x="0" y="1511672"/>
                  <a:pt x="0" y="1501913"/>
                </a:cubicBezTo>
                <a:lnTo>
                  <a:pt x="0" y="17670"/>
                </a:lnTo>
                <a:cubicBezTo>
                  <a:pt x="0" y="7917"/>
                  <a:pt x="7917" y="0"/>
                  <a:pt x="1767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7" name="Shape 25"/>
          <p:cNvSpPr/>
          <p:nvPr/>
        </p:nvSpPr>
        <p:spPr>
          <a:xfrm>
            <a:off x="6314799" y="1625600"/>
            <a:ext cx="17670" cy="1519583"/>
          </a:xfrm>
          <a:custGeom>
            <a:avLst/>
            <a:gdLst/>
            <a:ahLst/>
            <a:cxnLst/>
            <a:rect l="l" t="t" r="r" b="b"/>
            <a:pathLst>
              <a:path w="17670" h="1519583">
                <a:moveTo>
                  <a:pt x="17670" y="0"/>
                </a:moveTo>
                <a:lnTo>
                  <a:pt x="17670" y="0"/>
                </a:lnTo>
                <a:lnTo>
                  <a:pt x="17670" y="1519583"/>
                </a:lnTo>
                <a:lnTo>
                  <a:pt x="17670" y="1519583"/>
                </a:lnTo>
                <a:cubicBezTo>
                  <a:pt x="7911" y="1519583"/>
                  <a:pt x="0" y="1511672"/>
                  <a:pt x="0" y="1501913"/>
                </a:cubicBezTo>
                <a:lnTo>
                  <a:pt x="0" y="17670"/>
                </a:lnTo>
                <a:cubicBezTo>
                  <a:pt x="0" y="7917"/>
                  <a:pt x="7917" y="0"/>
                  <a:pt x="17670" y="0"/>
                </a:cubicBez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28" name="Text 26"/>
          <p:cNvSpPr/>
          <p:nvPr/>
        </p:nvSpPr>
        <p:spPr>
          <a:xfrm>
            <a:off x="6429651" y="1731617"/>
            <a:ext cx="5230191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b="1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Европейские города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29651" y="2014330"/>
            <a:ext cx="522135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Реальная автономия городского совета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29651" y="2226365"/>
            <a:ext cx="522135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Магистраты избираются горожанами и отчитываются перед ними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29651" y="2438400"/>
            <a:ext cx="522135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Собственный бюджет и источники дохода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29651" y="2650435"/>
            <a:ext cx="522135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Право законодательной инициативы в городе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29651" y="2862470"/>
            <a:ext cx="522135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Судебная автономия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14799" y="3215861"/>
            <a:ext cx="5380383" cy="1519583"/>
          </a:xfrm>
          <a:custGeom>
            <a:avLst/>
            <a:gdLst/>
            <a:ahLst/>
            <a:cxnLst/>
            <a:rect l="l" t="t" r="r" b="b"/>
            <a:pathLst>
              <a:path w="5380383" h="1519583">
                <a:moveTo>
                  <a:pt x="17670" y="0"/>
                </a:moveTo>
                <a:lnTo>
                  <a:pt x="5345037" y="0"/>
                </a:lnTo>
                <a:cubicBezTo>
                  <a:pt x="5364558" y="0"/>
                  <a:pt x="5380383" y="15825"/>
                  <a:pt x="5380383" y="35345"/>
                </a:cubicBezTo>
                <a:lnTo>
                  <a:pt x="5380383" y="1484237"/>
                </a:lnTo>
                <a:cubicBezTo>
                  <a:pt x="5380383" y="1503758"/>
                  <a:pt x="5364558" y="1519583"/>
                  <a:pt x="5345037" y="1519583"/>
                </a:cubicBezTo>
                <a:lnTo>
                  <a:pt x="17670" y="1519583"/>
                </a:lnTo>
                <a:cubicBezTo>
                  <a:pt x="7911" y="1519583"/>
                  <a:pt x="0" y="1511672"/>
                  <a:pt x="0" y="1501913"/>
                </a:cubicBezTo>
                <a:lnTo>
                  <a:pt x="0" y="17670"/>
                </a:lnTo>
                <a:cubicBezTo>
                  <a:pt x="0" y="7917"/>
                  <a:pt x="7917" y="0"/>
                  <a:pt x="1767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5" name="Shape 33"/>
          <p:cNvSpPr/>
          <p:nvPr/>
        </p:nvSpPr>
        <p:spPr>
          <a:xfrm>
            <a:off x="6314799" y="3215861"/>
            <a:ext cx="17670" cy="1519583"/>
          </a:xfrm>
          <a:custGeom>
            <a:avLst/>
            <a:gdLst/>
            <a:ahLst/>
            <a:cxnLst/>
            <a:rect l="l" t="t" r="r" b="b"/>
            <a:pathLst>
              <a:path w="17670" h="1519583">
                <a:moveTo>
                  <a:pt x="17670" y="0"/>
                </a:moveTo>
                <a:lnTo>
                  <a:pt x="17670" y="0"/>
                </a:lnTo>
                <a:lnTo>
                  <a:pt x="17670" y="1519583"/>
                </a:lnTo>
                <a:lnTo>
                  <a:pt x="17670" y="1519583"/>
                </a:lnTo>
                <a:cubicBezTo>
                  <a:pt x="7911" y="1519583"/>
                  <a:pt x="0" y="1511672"/>
                  <a:pt x="0" y="1501913"/>
                </a:cubicBezTo>
                <a:lnTo>
                  <a:pt x="0" y="17670"/>
                </a:lnTo>
                <a:cubicBezTo>
                  <a:pt x="0" y="7917"/>
                  <a:pt x="7917" y="0"/>
                  <a:pt x="17670" y="0"/>
                </a:cubicBezTo>
                <a:close/>
              </a:path>
            </a:pathLst>
          </a:custGeom>
          <a:solidFill>
            <a:srgbClr val="8B7355"/>
          </a:solidFill>
          <a:ln/>
        </p:spPr>
      </p:sp>
      <p:sp>
        <p:nvSpPr>
          <p:cNvPr id="36" name="Text 34"/>
          <p:cNvSpPr/>
          <p:nvPr/>
        </p:nvSpPr>
        <p:spPr>
          <a:xfrm>
            <a:off x="6429651" y="3321878"/>
            <a:ext cx="5230191" cy="212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b="1" dirty="0">
                <a:solidFill>
                  <a:srgbClr val="8B7355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Русские города при Петре 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29651" y="3604591"/>
            <a:ext cx="522135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Формальные выборы, реальное подчинение воеводе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29651" y="3816626"/>
            <a:ext cx="522135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Магистраты назначаются/контролируются сверху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29651" y="4028661"/>
            <a:ext cx="522135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Отсутствие собственного бюджета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29651" y="4240696"/>
            <a:ext cx="522135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Нет законодательных полномочий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29651" y="4452730"/>
            <a:ext cx="5221357" cy="17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4" b="1" dirty="0">
                <a:solidFill>
                  <a:srgbClr val="F5F0E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r>
              <a:rPr lang="en-US" sz="974" dirty="0">
                <a:solidFill>
                  <a:srgbClr val="F5F0E6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Суд ограничен, контролируется государством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69025" y="4987235"/>
            <a:ext cx="5663096" cy="1232452"/>
          </a:xfrm>
          <a:custGeom>
            <a:avLst/>
            <a:gdLst/>
            <a:ahLst/>
            <a:cxnLst/>
            <a:rect l="l" t="t" r="r" b="b"/>
            <a:pathLst>
              <a:path w="5663096" h="627270">
                <a:moveTo>
                  <a:pt x="70681" y="0"/>
                </a:moveTo>
                <a:lnTo>
                  <a:pt x="5592415" y="0"/>
                </a:lnTo>
                <a:cubicBezTo>
                  <a:pt x="5631451" y="0"/>
                  <a:pt x="5663096" y="31645"/>
                  <a:pt x="5663096" y="70681"/>
                </a:cubicBezTo>
                <a:lnTo>
                  <a:pt x="5663096" y="556589"/>
                </a:lnTo>
                <a:cubicBezTo>
                  <a:pt x="5663096" y="595625"/>
                  <a:pt x="5631451" y="627270"/>
                  <a:pt x="5592415" y="627270"/>
                </a:cubicBezTo>
                <a:lnTo>
                  <a:pt x="70681" y="627270"/>
                </a:lnTo>
                <a:cubicBezTo>
                  <a:pt x="31645" y="627270"/>
                  <a:pt x="0" y="595625"/>
                  <a:pt x="0" y="556589"/>
                </a:cubicBezTo>
                <a:lnTo>
                  <a:pt x="0" y="70681"/>
                </a:lnTo>
                <a:cubicBezTo>
                  <a:pt x="0" y="31645"/>
                  <a:pt x="31645" y="0"/>
                  <a:pt x="70681" y="0"/>
                </a:cubicBezTo>
                <a:close/>
              </a:path>
            </a:pathLst>
          </a:custGeom>
          <a:solidFill>
            <a:srgbClr val="C9A962">
              <a:alpha val="10196"/>
            </a:srgbClr>
          </a:solidFill>
          <a:ln w="12700">
            <a:solidFill>
              <a:srgbClr val="C9A962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6314799" y="5378040"/>
            <a:ext cx="337100" cy="411085"/>
          </a:xfrm>
          <a:custGeom>
            <a:avLst/>
            <a:gdLst/>
            <a:ahLst/>
            <a:cxnLst/>
            <a:rect l="l" t="t" r="r" b="b"/>
            <a:pathLst>
              <a:path w="108226" h="123687">
                <a:moveTo>
                  <a:pt x="0" y="52180"/>
                </a:moveTo>
                <a:cubicBezTo>
                  <a:pt x="0" y="36164"/>
                  <a:pt x="12973" y="23191"/>
                  <a:pt x="28989" y="23191"/>
                </a:cubicBezTo>
                <a:lnTo>
                  <a:pt x="30922" y="23191"/>
                </a:lnTo>
                <a:cubicBezTo>
                  <a:pt x="35198" y="23191"/>
                  <a:pt x="38652" y="26646"/>
                  <a:pt x="38652" y="30922"/>
                </a:cubicBezTo>
                <a:cubicBezTo>
                  <a:pt x="38652" y="35198"/>
                  <a:pt x="35198" y="38652"/>
                  <a:pt x="30922" y="38652"/>
                </a:cubicBezTo>
                <a:lnTo>
                  <a:pt x="28989" y="38652"/>
                </a:lnTo>
                <a:cubicBezTo>
                  <a:pt x="21524" y="38652"/>
                  <a:pt x="15461" y="44716"/>
                  <a:pt x="15461" y="52180"/>
                </a:cubicBezTo>
                <a:lnTo>
                  <a:pt x="15461" y="54113"/>
                </a:lnTo>
                <a:lnTo>
                  <a:pt x="30922" y="54113"/>
                </a:lnTo>
                <a:cubicBezTo>
                  <a:pt x="39449" y="54113"/>
                  <a:pt x="46383" y="61046"/>
                  <a:pt x="46383" y="69574"/>
                </a:cubicBezTo>
                <a:lnTo>
                  <a:pt x="46383" y="85035"/>
                </a:lnTo>
                <a:cubicBezTo>
                  <a:pt x="46383" y="93562"/>
                  <a:pt x="39449" y="100496"/>
                  <a:pt x="30922" y="100496"/>
                </a:cubicBezTo>
                <a:lnTo>
                  <a:pt x="15461" y="100496"/>
                </a:lnTo>
                <a:cubicBezTo>
                  <a:pt x="6933" y="100496"/>
                  <a:pt x="0" y="93562"/>
                  <a:pt x="0" y="85035"/>
                </a:cubicBezTo>
                <a:lnTo>
                  <a:pt x="0" y="52180"/>
                </a:lnTo>
                <a:close/>
                <a:moveTo>
                  <a:pt x="61843" y="52180"/>
                </a:moveTo>
                <a:cubicBezTo>
                  <a:pt x="61843" y="36164"/>
                  <a:pt x="74816" y="23191"/>
                  <a:pt x="90833" y="23191"/>
                </a:cubicBezTo>
                <a:lnTo>
                  <a:pt x="92765" y="23191"/>
                </a:lnTo>
                <a:cubicBezTo>
                  <a:pt x="97041" y="23191"/>
                  <a:pt x="100496" y="26646"/>
                  <a:pt x="100496" y="30922"/>
                </a:cubicBezTo>
                <a:cubicBezTo>
                  <a:pt x="100496" y="35198"/>
                  <a:pt x="97041" y="38652"/>
                  <a:pt x="92765" y="38652"/>
                </a:cubicBezTo>
                <a:lnTo>
                  <a:pt x="90833" y="38652"/>
                </a:lnTo>
                <a:cubicBezTo>
                  <a:pt x="83368" y="38652"/>
                  <a:pt x="77304" y="44716"/>
                  <a:pt x="77304" y="52180"/>
                </a:cubicBezTo>
                <a:lnTo>
                  <a:pt x="77304" y="54113"/>
                </a:lnTo>
                <a:lnTo>
                  <a:pt x="92765" y="54113"/>
                </a:lnTo>
                <a:cubicBezTo>
                  <a:pt x="101293" y="54113"/>
                  <a:pt x="108226" y="61046"/>
                  <a:pt x="108226" y="69574"/>
                </a:cubicBezTo>
                <a:lnTo>
                  <a:pt x="108226" y="85035"/>
                </a:lnTo>
                <a:cubicBezTo>
                  <a:pt x="108226" y="93562"/>
                  <a:pt x="101293" y="100496"/>
                  <a:pt x="92765" y="100496"/>
                </a:cubicBezTo>
                <a:lnTo>
                  <a:pt x="77304" y="100496"/>
                </a:lnTo>
                <a:cubicBezTo>
                  <a:pt x="68777" y="100496"/>
                  <a:pt x="61843" y="93562"/>
                  <a:pt x="61843" y="85035"/>
                </a:cubicBezTo>
                <a:lnTo>
                  <a:pt x="61843" y="52180"/>
                </a:lnTo>
                <a:close/>
              </a:path>
            </a:pathLst>
          </a:custGeom>
          <a:solidFill>
            <a:srgbClr val="C9A962"/>
          </a:solidFill>
          <a:ln/>
        </p:spPr>
      </p:sp>
      <p:sp>
        <p:nvSpPr>
          <p:cNvPr id="44" name="Text 42"/>
          <p:cNvSpPr/>
          <p:nvPr/>
        </p:nvSpPr>
        <p:spPr>
          <a:xfrm>
            <a:off x="6797673" y="5113130"/>
            <a:ext cx="5226740" cy="9806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Ключевой вывод:</a:t>
            </a:r>
            <a:r>
              <a:rPr lang="en-US" sz="105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Российские магистраты были лишены главного признака европейских городских советов — </a:t>
            </a:r>
            <a:r>
              <a:rPr lang="en-US" sz="1050" dirty="0">
                <a:solidFill>
                  <a:srgbClr val="C9A962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независимости от центральной власти</a:t>
            </a:r>
            <a:r>
              <a:rPr lang="en-US" sz="1050" dirty="0">
                <a:solidFill>
                  <a:srgbClr val="F5F0E6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.</a:t>
            </a:r>
            <a:endParaRPr lang="en-US" sz="10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1894</Words>
  <Application>Microsoft Office PowerPoint</Application>
  <PresentationFormat>Широкоэкранный</PresentationFormat>
  <Paragraphs>308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阿里妈妈刀隶体</vt:lpstr>
      <vt:lpstr>Calibri</vt:lpstr>
      <vt:lpstr>思源宋体</vt:lpstr>
      <vt:lpstr>Arial</vt:lpstr>
      <vt:lpstr>Custom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Yarosl4vn corp.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Реформы Петра I в отношении городов: форма и содержание</dc:title>
  <dc:subject>Реформы Петра I в отношении городов: форма и содержание</dc:subject>
  <dc:creator>Yarosl4vn</dc:creator>
  <cp:lastModifiedBy>Foma</cp:lastModifiedBy>
  <cp:revision>4</cp:revision>
  <dcterms:created xsi:type="dcterms:W3CDTF">2026-02-08T19:19:17Z</dcterms:created>
  <dcterms:modified xsi:type="dcterms:W3CDTF">2026-02-08T20:40:30Z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{"Label":"Реформы Петра I в отношении городов: форма и содержание","ContentProducer":"001191110108MACG2KBH8F10000","ProduceID":"19c3eace-a442-80db-8000-0000a59bce56","ReservedCode1":"","ContentPropagator":"001191110108MACG2KBH8F20000","PropagateID":"19c3e</vt:lpwstr>
  </property>
</Properties>
</file>